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8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90.xml" ContentType="application/vnd.openxmlformats-officedocument.presentationml.slide+xml"/>
  <Override PartName="/ppt/slides/slide189.xml" ContentType="application/vnd.openxmlformats-officedocument.presentationml.slide+xml"/>
  <Override PartName="/ppt/slides/slide18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78.xml" ContentType="application/vnd.openxmlformats-officedocument.presentationml.slide+xml"/>
  <Override PartName="/ppt/slides/slide177.xml" ContentType="application/vnd.openxmlformats-officedocument.presentationml.slide+xml"/>
  <Override PartName="/ppt/slides/slide176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141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40.xml" ContentType="application/vnd.openxmlformats-officedocument.presentationml.slide+xml"/>
  <Override PartName="/ppt/slides/slide139.xml" ContentType="application/vnd.openxmlformats-officedocument.presentationml.slide+xml"/>
  <Override PartName="/ppt/slides/slide13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69.xml" ContentType="application/vnd.openxmlformats-officedocument.presentationml.slide+xml"/>
  <Override PartName="/ppt/slides/slide168.xml" ContentType="application/vnd.openxmlformats-officedocument.presentationml.slide+xml"/>
  <Override PartName="/ppt/slides/slide167.xml" ContentType="application/vnd.openxmlformats-officedocument.presentationml.slide+xml"/>
  <Override PartName="/ppt/slides/slide166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65.xml" ContentType="application/vnd.openxmlformats-officedocument.presentationml.slide+xml"/>
  <Override PartName="/ppt/slides/slide164.xml" ContentType="application/vnd.openxmlformats-officedocument.presentationml.slide+xml"/>
  <Override PartName="/ppt/slides/slide16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127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s/slide46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45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68.xml" ContentType="application/vnd.openxmlformats-officedocument.presentationml.slide+xml"/>
  <Override PartName="/ppt/slides/slide72.xml" ContentType="application/vnd.openxmlformats-officedocument.presentationml.slide+xml"/>
  <Override PartName="/ppt/slides/slide66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67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51.xml" ContentType="application/vnd.openxmlformats-officedocument.presentationml.slide+xml"/>
  <Override PartName="/ppt/slides/slide57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58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2"/>
  </p:notesMasterIdLst>
  <p:handoutMasterIdLst>
    <p:handoutMasterId r:id="rId193"/>
  </p:handoutMasterIdLst>
  <p:sldIdLst>
    <p:sldId id="265" r:id="rId2"/>
    <p:sldId id="263" r:id="rId3"/>
    <p:sldId id="301" r:id="rId4"/>
    <p:sldId id="302" r:id="rId5"/>
    <p:sldId id="303" r:id="rId6"/>
    <p:sldId id="305" r:id="rId7"/>
    <p:sldId id="306" r:id="rId8"/>
    <p:sldId id="370" r:id="rId9"/>
    <p:sldId id="304" r:id="rId10"/>
    <p:sldId id="315" r:id="rId11"/>
    <p:sldId id="336" r:id="rId12"/>
    <p:sldId id="423" r:id="rId13"/>
    <p:sldId id="425" r:id="rId14"/>
    <p:sldId id="532" r:id="rId15"/>
    <p:sldId id="426" r:id="rId16"/>
    <p:sldId id="515" r:id="rId17"/>
    <p:sldId id="516" r:id="rId18"/>
    <p:sldId id="517" r:id="rId19"/>
    <p:sldId id="317" r:id="rId20"/>
    <p:sldId id="318" r:id="rId21"/>
    <p:sldId id="321" r:id="rId22"/>
    <p:sldId id="316" r:id="rId23"/>
    <p:sldId id="319" r:id="rId24"/>
    <p:sldId id="320" r:id="rId25"/>
    <p:sldId id="322" r:id="rId26"/>
    <p:sldId id="324" r:id="rId27"/>
    <p:sldId id="325" r:id="rId28"/>
    <p:sldId id="326" r:id="rId29"/>
    <p:sldId id="327" r:id="rId30"/>
    <p:sldId id="328" r:id="rId31"/>
    <p:sldId id="371" r:id="rId32"/>
    <p:sldId id="374" r:id="rId33"/>
    <p:sldId id="372" r:id="rId34"/>
    <p:sldId id="373" r:id="rId35"/>
    <p:sldId id="329" r:id="rId36"/>
    <p:sldId id="330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17" r:id="rId66"/>
    <p:sldId id="418" r:id="rId67"/>
    <p:sldId id="367" r:id="rId68"/>
    <p:sldId id="410" r:id="rId69"/>
    <p:sldId id="411" r:id="rId70"/>
    <p:sldId id="412" r:id="rId71"/>
    <p:sldId id="343" r:id="rId72"/>
    <p:sldId id="419" r:id="rId73"/>
    <p:sldId id="420" r:id="rId74"/>
    <p:sldId id="421" r:id="rId75"/>
    <p:sldId id="435" r:id="rId76"/>
    <p:sldId id="354" r:id="rId77"/>
    <p:sldId id="355" r:id="rId78"/>
    <p:sldId id="356" r:id="rId79"/>
    <p:sldId id="368" r:id="rId80"/>
    <p:sldId id="360" r:id="rId81"/>
    <p:sldId id="361" r:id="rId82"/>
    <p:sldId id="362" r:id="rId83"/>
    <p:sldId id="524" r:id="rId84"/>
    <p:sldId id="525" r:id="rId85"/>
    <p:sldId id="526" r:id="rId86"/>
    <p:sldId id="527" r:id="rId87"/>
    <p:sldId id="529" r:id="rId88"/>
    <p:sldId id="341" r:id="rId89"/>
    <p:sldId id="519" r:id="rId90"/>
    <p:sldId id="366" r:id="rId91"/>
    <p:sldId id="308" r:id="rId92"/>
    <p:sldId id="309" r:id="rId93"/>
    <p:sldId id="429" r:id="rId94"/>
    <p:sldId id="430" r:id="rId95"/>
    <p:sldId id="431" r:id="rId96"/>
    <p:sldId id="444" r:id="rId97"/>
    <p:sldId id="437" r:id="rId98"/>
    <p:sldId id="443" r:id="rId99"/>
    <p:sldId id="434" r:id="rId100"/>
    <p:sldId id="445" r:id="rId101"/>
    <p:sldId id="446" r:id="rId102"/>
    <p:sldId id="447" r:id="rId103"/>
    <p:sldId id="448" r:id="rId104"/>
    <p:sldId id="523" r:id="rId105"/>
    <p:sldId id="351" r:id="rId106"/>
    <p:sldId id="344" r:id="rId107"/>
    <p:sldId id="310" r:id="rId108"/>
    <p:sldId id="311" r:id="rId109"/>
    <p:sldId id="312" r:id="rId110"/>
    <p:sldId id="313" r:id="rId111"/>
    <p:sldId id="314" r:id="rId112"/>
    <p:sldId id="357" r:id="rId113"/>
    <p:sldId id="358" r:id="rId114"/>
    <p:sldId id="359" r:id="rId115"/>
    <p:sldId id="307" r:id="rId116"/>
    <p:sldId id="331" r:id="rId117"/>
    <p:sldId id="337" r:id="rId118"/>
    <p:sldId id="339" r:id="rId119"/>
    <p:sldId id="340" r:id="rId120"/>
    <p:sldId id="338" r:id="rId121"/>
    <p:sldId id="332" r:id="rId122"/>
    <p:sldId id="335" r:id="rId123"/>
    <p:sldId id="347" r:id="rId124"/>
    <p:sldId id="436" r:id="rId125"/>
    <p:sldId id="454" r:id="rId126"/>
    <p:sldId id="498" r:id="rId127"/>
    <p:sldId id="453" r:id="rId128"/>
    <p:sldId id="492" r:id="rId129"/>
    <p:sldId id="342" r:id="rId130"/>
    <p:sldId id="490" r:id="rId131"/>
    <p:sldId id="489" r:id="rId132"/>
    <p:sldId id="491" r:id="rId133"/>
    <p:sldId id="497" r:id="rId134"/>
    <p:sldId id="494" r:id="rId135"/>
    <p:sldId id="530" r:id="rId136"/>
    <p:sldId id="450" r:id="rId137"/>
    <p:sldId id="451" r:id="rId138"/>
    <p:sldId id="452" r:id="rId139"/>
    <p:sldId id="333" r:id="rId140"/>
    <p:sldId id="334" r:id="rId141"/>
    <p:sldId id="495" r:id="rId142"/>
    <p:sldId id="496" r:id="rId143"/>
    <p:sldId id="531" r:id="rId144"/>
    <p:sldId id="440" r:id="rId145"/>
    <p:sldId id="441" r:id="rId146"/>
    <p:sldId id="442" r:id="rId147"/>
    <p:sldId id="449" r:id="rId148"/>
    <p:sldId id="455" r:id="rId149"/>
    <p:sldId id="474" r:id="rId150"/>
    <p:sldId id="473" r:id="rId151"/>
    <p:sldId id="488" r:id="rId152"/>
    <p:sldId id="463" r:id="rId153"/>
    <p:sldId id="468" r:id="rId154"/>
    <p:sldId id="464" r:id="rId155"/>
    <p:sldId id="472" r:id="rId156"/>
    <p:sldId id="520" r:id="rId157"/>
    <p:sldId id="481" r:id="rId158"/>
    <p:sldId id="480" r:id="rId159"/>
    <p:sldId id="482" r:id="rId160"/>
    <p:sldId id="438" r:id="rId161"/>
    <p:sldId id="439" r:id="rId162"/>
    <p:sldId id="510" r:id="rId163"/>
    <p:sldId id="469" r:id="rId164"/>
    <p:sldId id="470" r:id="rId165"/>
    <p:sldId id="479" r:id="rId166"/>
    <p:sldId id="483" r:id="rId167"/>
    <p:sldId id="475" r:id="rId168"/>
    <p:sldId id="486" r:id="rId169"/>
    <p:sldId id="521" r:id="rId170"/>
    <p:sldId id="522" r:id="rId171"/>
    <p:sldId id="484" r:id="rId172"/>
    <p:sldId id="511" r:id="rId173"/>
    <p:sldId id="465" r:id="rId174"/>
    <p:sldId id="471" r:id="rId175"/>
    <p:sldId id="345" r:id="rId176"/>
    <p:sldId id="353" r:id="rId177"/>
    <p:sldId id="509" r:id="rId178"/>
    <p:sldId id="462" r:id="rId179"/>
    <p:sldId id="422" r:id="rId180"/>
    <p:sldId id="476" r:id="rId181"/>
    <p:sldId id="458" r:id="rId182"/>
    <p:sldId id="461" r:id="rId183"/>
    <p:sldId id="432" r:id="rId184"/>
    <p:sldId id="493" r:id="rId185"/>
    <p:sldId id="477" r:id="rId186"/>
    <p:sldId id="478" r:id="rId187"/>
    <p:sldId id="433" r:id="rId188"/>
    <p:sldId id="456" r:id="rId189"/>
    <p:sldId id="457" r:id="rId190"/>
    <p:sldId id="350" r:id="rId191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CA5"/>
    <a:srgbClr val="3399FF"/>
    <a:srgbClr val="009F62"/>
    <a:srgbClr val="ACACAC"/>
    <a:srgbClr val="DDDDDD"/>
    <a:srgbClr val="A9A3A3"/>
    <a:srgbClr val="DF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 autoAdjust="0"/>
    <p:restoredTop sz="97849" autoAdjust="0"/>
  </p:normalViewPr>
  <p:slideViewPr>
    <p:cSldViewPr>
      <p:cViewPr varScale="1">
        <p:scale>
          <a:sx n="104" d="100"/>
          <a:sy n="104" d="100"/>
        </p:scale>
        <p:origin x="139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48" y="-114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9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heme" Target="theme/theme1.xml"/><Relationship Id="rId200" Type="http://schemas.openxmlformats.org/officeDocument/2006/relationships/customXml" Target="../customXml/item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customXml" Target="../customXml/item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556E1EFB-15C5-4571-A732-6A6BE8312F7C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448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689993"/>
            <a:ext cx="5438463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E42D5656-607A-4D7D-BA5C-D07045B5FEE8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046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3A1FD-F3A4-421F-AA84-E8C1AEED6754}" type="slidenum">
              <a:rPr lang="da-DK"/>
              <a:pPr/>
              <a:t>1</a:t>
            </a:fld>
            <a:endParaRPr lang="da-DK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Break slide</a:t>
            </a:r>
          </a:p>
        </p:txBody>
      </p:sp>
    </p:spTree>
    <p:extLst>
      <p:ext uri="{BB962C8B-B14F-4D97-AF65-F5344CB8AC3E}">
        <p14:creationId xmlns:p14="http://schemas.microsoft.com/office/powerpoint/2010/main" val="324910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518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30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74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7663" y="2130425"/>
            <a:ext cx="8439150" cy="1470025"/>
          </a:xfrm>
        </p:spPr>
        <p:txBody>
          <a:bodyPr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7663" y="3886200"/>
            <a:ext cx="8439150" cy="2435225"/>
          </a:xfrm>
        </p:spPr>
        <p:txBody>
          <a:bodyPr lIns="0"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  <p:sp>
        <p:nvSpPr>
          <p:cNvPr id="43027" name="Rectangle 1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A17C83B-5FE3-4737-A842-C0492A7A61F7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14927-13ED-4592-B6CD-08D7D1B75926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1682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Klicka</a:t>
            </a:r>
            <a:r>
              <a:rPr lang="en-US" dirty="0" smtClean="0"/>
              <a:t> </a:t>
            </a:r>
            <a:r>
              <a:rPr lang="en-US" dirty="0" err="1" smtClean="0"/>
              <a:t>här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ändra</a:t>
            </a:r>
            <a:r>
              <a:rPr lang="en-US" dirty="0" smtClean="0"/>
              <a:t> format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bakgrundstexten</a:t>
            </a:r>
            <a:endParaRPr lang="en-US" dirty="0" smtClean="0"/>
          </a:p>
          <a:p>
            <a:pPr lvl="1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två</a:t>
            </a:r>
            <a:endParaRPr lang="en-US" dirty="0" smtClean="0"/>
          </a:p>
          <a:p>
            <a:pPr lvl="2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endParaRPr lang="en-US" dirty="0" smtClean="0"/>
          </a:p>
          <a:p>
            <a:pPr lvl="3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fyra</a:t>
            </a:r>
            <a:endParaRPr lang="en-US" dirty="0" smtClean="0"/>
          </a:p>
          <a:p>
            <a:pPr lvl="4"/>
            <a:r>
              <a:rPr lang="en-US" dirty="0" err="1" smtClean="0"/>
              <a:t>Nivå</a:t>
            </a:r>
            <a:r>
              <a:rPr lang="en-US" dirty="0" smtClean="0"/>
              <a:t> fem</a:t>
            </a: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7663" y="6446838"/>
            <a:ext cx="795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9988" y="6448425"/>
            <a:ext cx="70675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88363" y="6450013"/>
            <a:ext cx="298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699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2pPr>
      <a:lvl3pPr marL="7985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3pPr>
      <a:lvl4pPr marL="1057275" indent="-239713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4pPr>
      <a:lvl5pPr marL="12668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5pPr>
      <a:lvl6pPr marL="17240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6pPr>
      <a:lvl7pPr marL="21812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7pPr>
      <a:lvl8pPr marL="26384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8pPr>
      <a:lvl9pPr marL="30956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65.xml"/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12" Type="http://schemas.openxmlformats.org/officeDocument/2006/relationships/slide" Target="slide6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58.xml"/><Relationship Id="rId5" Type="http://schemas.openxmlformats.org/officeDocument/2006/relationships/slide" Target="slide26.xml"/><Relationship Id="rId10" Type="http://schemas.openxmlformats.org/officeDocument/2006/relationships/slide" Target="slide51.xml"/><Relationship Id="rId4" Type="http://schemas.openxmlformats.org/officeDocument/2006/relationships/slide" Target="slide19.xml"/><Relationship Id="rId9" Type="http://schemas.openxmlformats.org/officeDocument/2006/relationships/slide" Target="slide4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slide" Target="slide3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12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110.xml"/><Relationship Id="rId4" Type="http://schemas.openxmlformats.org/officeDocument/2006/relationships/slide" Target="slide10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19.xml"/><Relationship Id="rId7" Type="http://schemas.openxmlformats.org/officeDocument/2006/relationships/slide" Target="slide5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11" Type="http://schemas.openxmlformats.org/officeDocument/2006/relationships/slide" Target="slide2.xml"/><Relationship Id="rId5" Type="http://schemas.openxmlformats.org/officeDocument/2006/relationships/slide" Target="slide26.xml"/><Relationship Id="rId10" Type="http://schemas.openxmlformats.org/officeDocument/2006/relationships/image" Target="../media/image9.emf"/><Relationship Id="rId4" Type="http://schemas.openxmlformats.org/officeDocument/2006/relationships/slide" Target="slide33.xml"/><Relationship Id="rId9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2" Type="http://schemas.openxmlformats.org/officeDocument/2006/relationships/slide" Target="slide1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3" Type="http://schemas.openxmlformats.org/officeDocument/2006/relationships/slide" Target="slide117.xml"/><Relationship Id="rId7" Type="http://schemas.openxmlformats.org/officeDocument/2006/relationships/slide" Target="slide2.xml"/><Relationship Id="rId2" Type="http://schemas.openxmlformats.org/officeDocument/2006/relationships/slide" Target="slide1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9.xml"/><Relationship Id="rId4" Type="http://schemas.openxmlformats.org/officeDocument/2006/relationships/slide" Target="slide1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image" Target="../media/image5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slide" Target="slide1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slide" Target="slide1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1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slide" Target="slide1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56.png"/><Relationship Id="rId4" Type="http://schemas.openxmlformats.org/officeDocument/2006/relationships/slide" Target="slide1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120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28.xml"/><Relationship Id="rId13" Type="http://schemas.openxmlformats.org/officeDocument/2006/relationships/slide" Target="slide132.xml"/><Relationship Id="rId3" Type="http://schemas.openxmlformats.org/officeDocument/2006/relationships/slide" Target="slide123.xml"/><Relationship Id="rId7" Type="http://schemas.openxmlformats.org/officeDocument/2006/relationships/slide" Target="slide127.xml"/><Relationship Id="rId12" Type="http://schemas.openxmlformats.org/officeDocument/2006/relationships/slide" Target="slide131.xml"/><Relationship Id="rId2" Type="http://schemas.openxmlformats.org/officeDocument/2006/relationships/slide" Target="slide1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6.xml"/><Relationship Id="rId11" Type="http://schemas.openxmlformats.org/officeDocument/2006/relationships/slide" Target="slide130.xml"/><Relationship Id="rId5" Type="http://schemas.openxmlformats.org/officeDocument/2006/relationships/slide" Target="slide125.xml"/><Relationship Id="rId10" Type="http://schemas.openxmlformats.org/officeDocument/2006/relationships/image" Target="../media/image2.emf"/><Relationship Id="rId4" Type="http://schemas.openxmlformats.org/officeDocument/2006/relationships/slide" Target="slide124.xml"/><Relationship Id="rId9" Type="http://schemas.openxmlformats.org/officeDocument/2006/relationships/slide" Target="slide2.xml"/><Relationship Id="rId14" Type="http://schemas.openxmlformats.org/officeDocument/2006/relationships/slide" Target="slide13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8.xml"/><Relationship Id="rId2" Type="http://schemas.openxmlformats.org/officeDocument/2006/relationships/slide" Target="slide13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4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43.xml"/><Relationship Id="rId2" Type="http://schemas.openxmlformats.org/officeDocument/2006/relationships/slide" Target="slide14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" Target="slide134.xml"/><Relationship Id="rId3" Type="http://schemas.openxmlformats.org/officeDocument/2006/relationships/slide" Target="slide145.xml"/><Relationship Id="rId7" Type="http://schemas.openxmlformats.org/officeDocument/2006/relationships/slide" Target="slide127.xml"/><Relationship Id="rId2" Type="http://schemas.openxmlformats.org/officeDocument/2006/relationships/slide" Target="slide1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8.xml"/><Relationship Id="rId5" Type="http://schemas.openxmlformats.org/officeDocument/2006/relationships/slide" Target="slide147.xml"/><Relationship Id="rId10" Type="http://schemas.openxmlformats.org/officeDocument/2006/relationships/slide" Target="slide2.xml"/><Relationship Id="rId4" Type="http://schemas.openxmlformats.org/officeDocument/2006/relationships/slide" Target="slide146.xml"/><Relationship Id="rId9" Type="http://schemas.openxmlformats.org/officeDocument/2006/relationships/slide" Target="slide13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62.xml"/><Relationship Id="rId13" Type="http://schemas.openxmlformats.org/officeDocument/2006/relationships/slide" Target="slide174.xml"/><Relationship Id="rId3" Type="http://schemas.openxmlformats.org/officeDocument/2006/relationships/slide" Target="slide152.xml"/><Relationship Id="rId7" Type="http://schemas.openxmlformats.org/officeDocument/2006/relationships/slide" Target="slide160.xml"/><Relationship Id="rId12" Type="http://schemas.openxmlformats.org/officeDocument/2006/relationships/slide" Target="slide173.xml"/><Relationship Id="rId2" Type="http://schemas.openxmlformats.org/officeDocument/2006/relationships/slide" Target="slide1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9.xml"/><Relationship Id="rId11" Type="http://schemas.openxmlformats.org/officeDocument/2006/relationships/slide" Target="slide172.xml"/><Relationship Id="rId5" Type="http://schemas.openxmlformats.org/officeDocument/2006/relationships/slide" Target="slide157.xml"/><Relationship Id="rId15" Type="http://schemas.openxmlformats.org/officeDocument/2006/relationships/slide" Target="slide2.xml"/><Relationship Id="rId10" Type="http://schemas.openxmlformats.org/officeDocument/2006/relationships/slide" Target="slide171.xml"/><Relationship Id="rId4" Type="http://schemas.openxmlformats.org/officeDocument/2006/relationships/slide" Target="slide154.xml"/><Relationship Id="rId9" Type="http://schemas.openxmlformats.org/officeDocument/2006/relationships/slide" Target="slide163.xml"/><Relationship Id="rId14" Type="http://schemas.openxmlformats.org/officeDocument/2006/relationships/slide" Target="slide17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2" Type="http://schemas.openxmlformats.org/officeDocument/2006/relationships/slide" Target="slide15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slide" Target="slide15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5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5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51.xml"/><Relationship Id="rId2" Type="http://schemas.openxmlformats.org/officeDocument/2006/relationships/slide" Target="slide15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6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slide" Target="slide170.xml"/><Relationship Id="rId3" Type="http://schemas.openxmlformats.org/officeDocument/2006/relationships/slide" Target="slide165.xml"/><Relationship Id="rId7" Type="http://schemas.openxmlformats.org/officeDocument/2006/relationships/slide" Target="slide169.xml"/><Relationship Id="rId2" Type="http://schemas.openxmlformats.org/officeDocument/2006/relationships/slide" Target="slide1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8.xml"/><Relationship Id="rId5" Type="http://schemas.openxmlformats.org/officeDocument/2006/relationships/slide" Target="slide167.xml"/><Relationship Id="rId4" Type="http://schemas.openxmlformats.org/officeDocument/2006/relationships/slide" Target="slide166.xml"/><Relationship Id="rId9" Type="http://schemas.openxmlformats.org/officeDocument/2006/relationships/slide" Target="slide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slide" Target="slide14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slide" Target="slide14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167.xml"/><Relationship Id="rId2" Type="http://schemas.openxmlformats.org/officeDocument/2006/relationships/slide" Target="slide16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70.xml"/><Relationship Id="rId4" Type="http://schemas.openxmlformats.org/officeDocument/2006/relationships/slide" Target="slide16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slide" Target="slide15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5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slide" Target="slide177.xml"/><Relationship Id="rId4" Type="http://schemas.openxmlformats.org/officeDocument/2006/relationships/slide" Target="slide17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17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5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slide" Target="slide186.xml"/><Relationship Id="rId3" Type="http://schemas.openxmlformats.org/officeDocument/2006/relationships/slide" Target="slide181.xml"/><Relationship Id="rId7" Type="http://schemas.openxmlformats.org/officeDocument/2006/relationships/slide" Target="slide185.xml"/><Relationship Id="rId12" Type="http://schemas.openxmlformats.org/officeDocument/2006/relationships/slide" Target="slide2.xml"/><Relationship Id="rId2" Type="http://schemas.openxmlformats.org/officeDocument/2006/relationships/slide" Target="slide18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4.xml"/><Relationship Id="rId11" Type="http://schemas.openxmlformats.org/officeDocument/2006/relationships/slide" Target="slide189.xml"/><Relationship Id="rId5" Type="http://schemas.openxmlformats.org/officeDocument/2006/relationships/slide" Target="slide183.xml"/><Relationship Id="rId10" Type="http://schemas.openxmlformats.org/officeDocument/2006/relationships/slide" Target="slide188.xml"/><Relationship Id="rId4" Type="http://schemas.openxmlformats.org/officeDocument/2006/relationships/slide" Target="slide182.xml"/><Relationship Id="rId9" Type="http://schemas.openxmlformats.org/officeDocument/2006/relationships/slide" Target="slide1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7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9.xml"/><Relationship Id="rId4" Type="http://schemas.openxmlformats.org/officeDocument/2006/relationships/image" Target="../media/image10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slide" Target="slide179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9.xml"/><Relationship Id="rId4" Type="http://schemas.openxmlformats.org/officeDocument/2006/relationships/image" Target="../media/image10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17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17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5.xml"/><Relationship Id="rId3" Type="http://schemas.openxmlformats.org/officeDocument/2006/relationships/slide" Target="slide139.xml"/><Relationship Id="rId7" Type="http://schemas.openxmlformats.org/officeDocument/2006/relationships/slide" Target="slide17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5" Type="http://schemas.openxmlformats.org/officeDocument/2006/relationships/slide" Target="slide144.xml"/><Relationship Id="rId4" Type="http://schemas.openxmlformats.org/officeDocument/2006/relationships/slide" Target="slide141.xml"/><Relationship Id="rId9" Type="http://schemas.openxmlformats.org/officeDocument/2006/relationships/slide" Target="slide1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slide" Target="slide9.xml"/><Relationship Id="rId7" Type="http://schemas.openxmlformats.org/officeDocument/2006/relationships/slide" Target="slide1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11" Type="http://schemas.openxmlformats.org/officeDocument/2006/relationships/slide" Target="slide2.xml"/><Relationship Id="rId5" Type="http://schemas.openxmlformats.org/officeDocument/2006/relationships/slide" Target="slide91.xml"/><Relationship Id="rId10" Type="http://schemas.openxmlformats.org/officeDocument/2006/relationships/slide" Target="slide136.xml"/><Relationship Id="rId4" Type="http://schemas.openxmlformats.org/officeDocument/2006/relationships/slide" Target="slide90.xml"/><Relationship Id="rId9" Type="http://schemas.openxmlformats.org/officeDocument/2006/relationships/slide" Target="slide1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9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190.xml"/><Relationship Id="rId4" Type="http://schemas.openxmlformats.org/officeDocument/2006/relationships/slide" Target="slid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90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7" Type="http://schemas.openxmlformats.org/officeDocument/2006/relationships/slide" Target="slide3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9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9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13" Type="http://schemas.openxmlformats.org/officeDocument/2006/relationships/slide" Target="slide137.xml"/><Relationship Id="rId18" Type="http://schemas.openxmlformats.org/officeDocument/2006/relationships/slide" Target="slide87.xml"/><Relationship Id="rId3" Type="http://schemas.openxmlformats.org/officeDocument/2006/relationships/slide" Target="slide11.xml"/><Relationship Id="rId21" Type="http://schemas.openxmlformats.org/officeDocument/2006/relationships/slide" Target="slide103.xml"/><Relationship Id="rId7" Type="http://schemas.openxmlformats.org/officeDocument/2006/relationships/slide" Target="slide76.xml"/><Relationship Id="rId12" Type="http://schemas.openxmlformats.org/officeDocument/2006/relationships/slide" Target="slide138.xml"/><Relationship Id="rId17" Type="http://schemas.openxmlformats.org/officeDocument/2006/relationships/slide" Target="slide86.xml"/><Relationship Id="rId2" Type="http://schemas.openxmlformats.org/officeDocument/2006/relationships/slide" Target="slide10.xml"/><Relationship Id="rId16" Type="http://schemas.openxmlformats.org/officeDocument/2006/relationships/slide" Target="slide85.xml"/><Relationship Id="rId20" Type="http://schemas.openxmlformats.org/officeDocument/2006/relationships/slide" Target="slide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11" Type="http://schemas.openxmlformats.org/officeDocument/2006/relationships/slide" Target="slide80.xml"/><Relationship Id="rId5" Type="http://schemas.openxmlformats.org/officeDocument/2006/relationships/slide" Target="slide75.xml"/><Relationship Id="rId15" Type="http://schemas.openxmlformats.org/officeDocument/2006/relationships/slide" Target="slide84.xml"/><Relationship Id="rId10" Type="http://schemas.openxmlformats.org/officeDocument/2006/relationships/image" Target="../media/image2.emf"/><Relationship Id="rId19" Type="http://schemas.openxmlformats.org/officeDocument/2006/relationships/slide" Target="slide88.xml"/><Relationship Id="rId4" Type="http://schemas.openxmlformats.org/officeDocument/2006/relationships/slide" Target="slide16.xml"/><Relationship Id="rId9" Type="http://schemas.openxmlformats.org/officeDocument/2006/relationships/slide" Target="slide2.xml"/><Relationship Id="rId14" Type="http://schemas.openxmlformats.org/officeDocument/2006/relationships/slide" Target="slide83.xml"/><Relationship Id="rId22" Type="http://schemas.openxmlformats.org/officeDocument/2006/relationships/slide" Target="slide10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13" Type="http://schemas.openxmlformats.org/officeDocument/2006/relationships/slide" Target="slide102.xml"/><Relationship Id="rId3" Type="http://schemas.openxmlformats.org/officeDocument/2006/relationships/slide" Target="slide93.xml"/><Relationship Id="rId7" Type="http://schemas.openxmlformats.org/officeDocument/2006/relationships/slide" Target="slide97.xml"/><Relationship Id="rId12" Type="http://schemas.openxmlformats.org/officeDocument/2006/relationships/slide" Target="slide101.xml"/><Relationship Id="rId2" Type="http://schemas.openxmlformats.org/officeDocument/2006/relationships/slide" Target="slide9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11" Type="http://schemas.openxmlformats.org/officeDocument/2006/relationships/slide" Target="slide100.xml"/><Relationship Id="rId5" Type="http://schemas.openxmlformats.org/officeDocument/2006/relationships/slide" Target="slide95.xml"/><Relationship Id="rId15" Type="http://schemas.openxmlformats.org/officeDocument/2006/relationships/slide" Target="slide106.xml"/><Relationship Id="rId10" Type="http://schemas.openxmlformats.org/officeDocument/2006/relationships/slide" Target="slide103.xml"/><Relationship Id="rId4" Type="http://schemas.openxmlformats.org/officeDocument/2006/relationships/slide" Target="slide94.xml"/><Relationship Id="rId9" Type="http://schemas.openxmlformats.org/officeDocument/2006/relationships/slide" Target="slide99.xml"/><Relationship Id="rId14" Type="http://schemas.openxmlformats.org/officeDocument/2006/relationships/slide" Target="slide10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slide" Target="slide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DTBSLD3297359" descr="Picture8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0825" cy="6858024"/>
          </a:xfrm>
          <a:prstGeom prst="rect">
            <a:avLst/>
          </a:prstGeom>
          <a:noFill/>
        </p:spPr>
      </p:pic>
      <p:sp>
        <p:nvSpPr>
          <p:cNvPr id="1874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47663" y="1789113"/>
            <a:ext cx="8439150" cy="700087"/>
          </a:xfrm>
          <a:ln/>
        </p:spPr>
        <p:txBody>
          <a:bodyPr/>
          <a:lstStyle/>
          <a:p>
            <a:r>
              <a:rPr lang="ru-RU" sz="5400" dirty="0" smtClean="0"/>
              <a:t>Запчасти</a:t>
            </a:r>
            <a:endParaRPr lang="en-US" sz="5400" dirty="0"/>
          </a:p>
        </p:txBody>
      </p:sp>
      <p:sp>
        <p:nvSpPr>
          <p:cNvPr id="1874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47663" y="2568575"/>
            <a:ext cx="8439150" cy="1438275"/>
          </a:xfrm>
          <a:ln/>
        </p:spPr>
        <p:txBody>
          <a:bodyPr/>
          <a:lstStyle/>
          <a:p>
            <a:r>
              <a:rPr lang="ru-RU" sz="4800" dirty="0" smtClean="0"/>
              <a:t>каталог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Накладки для окна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019" t="40698" r="60979" b="18604"/>
          <a:stretch>
            <a:fillRect/>
          </a:stretch>
        </p:blipFill>
        <p:spPr bwMode="auto">
          <a:xfrm>
            <a:off x="2357422" y="1428736"/>
            <a:ext cx="413830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868" y="142873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1. </a:t>
            </a:r>
            <a:r>
              <a:rPr lang="ru-RU" dirty="0" smtClean="0">
                <a:hlinkClick r:id="rId4" action="ppaction://hlinksldjump"/>
              </a:rPr>
              <a:t>Верхняя накладка/</a:t>
            </a:r>
            <a:r>
              <a:rPr lang="en-US" dirty="0" smtClean="0">
                <a:hlinkClick r:id="rId4" action="ppaction://hlinksldjump"/>
              </a:rPr>
              <a:t>Top case</a:t>
            </a:r>
            <a:endParaRPr lang="ru-RU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 bwMode="auto">
          <a:xfrm rot="5400000">
            <a:off x="5167435" y="1845576"/>
            <a:ext cx="416486" cy="321471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0034" y="200024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2</a:t>
            </a:r>
            <a:r>
              <a:rPr lang="en-US" dirty="0" smtClean="0">
                <a:hlinkClick r:id="rId5" action="ppaction://hlinksldjump"/>
              </a:rPr>
              <a:t>. </a:t>
            </a:r>
            <a:r>
              <a:rPr lang="ru-RU" dirty="0" smtClean="0">
                <a:hlinkClick r:id="rId5" action="ppaction://hlinksldjump"/>
              </a:rPr>
              <a:t>Перекрывающая накладка коробки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29388" y="235743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Перекрывающая накладка коробки</a:t>
            </a:r>
            <a:endParaRPr lang="ru-RU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214678" y="2643182"/>
            <a:ext cx="642942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 flipV="1">
            <a:off x="5643570" y="2643182"/>
            <a:ext cx="714380" cy="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Упаковка с накладками/</a:t>
            </a:r>
            <a:r>
              <a:rPr lang="ru-RU" dirty="0" err="1" smtClean="0">
                <a:hlinkClick r:id="rId7" action="ppaction://hlinksldjump"/>
              </a:rPr>
              <a:t>Байпак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7158" y="285749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5</a:t>
            </a:r>
            <a:r>
              <a:rPr lang="en-US" dirty="0" smtClean="0">
                <a:hlinkClick r:id="rId8" action="ppaction://hlinksldjump"/>
              </a:rPr>
              <a:t>. </a:t>
            </a:r>
            <a:r>
              <a:rPr lang="ru-RU" dirty="0" smtClean="0">
                <a:hlinkClick r:id="rId8" action="ppaction://hlinksldjump"/>
              </a:rPr>
              <a:t>Перекрывающая накладка фрамуги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86446" y="3425611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Перекрывающая накладка фрамуги</a:t>
            </a:r>
            <a:endParaRPr lang="ru-RU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357422" y="3500438"/>
            <a:ext cx="642942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4857752" y="3786190"/>
            <a:ext cx="928694" cy="7143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85720" y="385762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7</a:t>
            </a:r>
            <a:r>
              <a:rPr lang="en-US" dirty="0" smtClean="0">
                <a:hlinkClick r:id="rId10" action="ppaction://hlinksldjump"/>
              </a:rPr>
              <a:t>. </a:t>
            </a:r>
            <a:r>
              <a:rPr lang="ru-RU" dirty="0" smtClean="0">
                <a:hlinkClick r:id="rId10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71670" y="4143380"/>
            <a:ext cx="1143008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929322" y="4211429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1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rot="10800000">
            <a:off x="5010152" y="4500569"/>
            <a:ext cx="928694" cy="7143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286380" y="5072074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2" action="ppaction://hlinksldjump"/>
              </a:rPr>
              <a:t>9. Нижняя накладка коробки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571604" y="5068685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3" action="ppaction://hlinksldjump"/>
              </a:rPr>
              <a:t>8. Нижняя накладка фрамуги</a:t>
            </a:r>
            <a:endParaRPr lang="ru-RU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3072596" y="4643446"/>
            <a:ext cx="856462" cy="794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0800000">
            <a:off x="4572000" y="4786322"/>
            <a:ext cx="500066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GDL </a:t>
            </a:r>
            <a:r>
              <a:rPr lang="en-US" sz="1400" kern="0" dirty="0" smtClean="0">
                <a:latin typeface="+mj-lt"/>
                <a:ea typeface="+mj-ea"/>
                <a:cs typeface="+mj-cs"/>
              </a:rPr>
              <a:t>(</a:t>
            </a:r>
            <a:r>
              <a:rPr lang="ru-RU" sz="1400" kern="0" dirty="0" smtClean="0">
                <a:latin typeface="+mj-lt"/>
                <a:ea typeface="+mj-ea"/>
                <a:cs typeface="+mj-cs"/>
              </a:rPr>
              <a:t>верхняя часть балкона</a:t>
            </a:r>
            <a:r>
              <a:rPr lang="en-US" sz="1400" kern="0" dirty="0" smtClean="0">
                <a:latin typeface="+mj-lt"/>
                <a:ea typeface="+mj-ea"/>
                <a:cs typeface="+mj-cs"/>
              </a:rPr>
              <a:t>),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GEL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028406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028407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52384" t="56356" r="21398" b="21398"/>
          <a:stretch>
            <a:fillRect/>
          </a:stretch>
        </p:blipFill>
        <p:spPr bwMode="auto">
          <a:xfrm>
            <a:off x="6000760" y="2214554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VEA/VEB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028410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028411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VFA/VFB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028412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028413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Ключи для замков на ручках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Комплект из 2-х ключей в упаковке</a:t>
            </a:r>
            <a:br>
              <a:rPr lang="ru-RU" dirty="0" smtClean="0"/>
            </a:br>
            <a:r>
              <a:rPr lang="ru-RU" dirty="0" smtClean="0"/>
              <a:t>Подходит для окон </a:t>
            </a:r>
            <a:r>
              <a:rPr lang="en-US" dirty="0" smtClean="0"/>
              <a:t>GDL, GPL, GPU, GXL, VEA, VEB, VFA, VFB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/>
            <a:r>
              <a:rPr lang="ru-RU" sz="2400" dirty="0" smtClean="0">
                <a:solidFill>
                  <a:srgbClr val="006CA5"/>
                </a:solidFill>
              </a:rPr>
              <a:t>Код 028414</a:t>
            </a:r>
            <a:endParaRPr lang="en-US" sz="24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0985" t="54237" r="51536" b="27754"/>
          <a:stretch>
            <a:fillRect/>
          </a:stretch>
        </p:blipFill>
        <p:spPr bwMode="auto">
          <a:xfrm>
            <a:off x="6072198" y="2571743"/>
            <a:ext cx="2000264" cy="15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Держатель фильтра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sz="1400" dirty="0" smtClean="0"/>
              <a:t>GZL, GGL, GGU, GPL: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760616С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</a:p>
          <a:p>
            <a:endParaRPr lang="ru-RU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104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6990" t="20755" r="69736" b="53571"/>
          <a:stretch>
            <a:fillRect/>
          </a:stretch>
        </p:blipFill>
        <p:spPr bwMode="auto">
          <a:xfrm>
            <a:off x="2143108" y="385762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 rot="1910423">
            <a:off x="2273437" y="4902586"/>
            <a:ext cx="3666778" cy="45668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Щеколда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GZL, GGL, GGU: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010782</a:t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/>
              <a:t>GHL, GPL, GPU, GTL: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010787 	-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подходит и к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GZL, GGL, GGU</a:t>
            </a: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 descr="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357298"/>
            <a:ext cx="4278759" cy="15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596" y="528638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«гнездо задвижки»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Гнездо задвижки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Комплект (2 гнезда, 2 шурупа)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rgbClr val="0070C0"/>
                </a:solidFill>
              </a:rPr>
              <a:t> 350023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1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/>
              <a:t>Одно гнездо задвижки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00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smtClean="0">
                <a:solidFill>
                  <a:srgbClr val="0070C0"/>
                </a:solidFill>
              </a:rPr>
              <a:t>010742</a:t>
            </a:r>
            <a:r>
              <a:rPr lang="ru-RU" sz="200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2000" dirty="0" smtClean="0">
                <a:solidFill>
                  <a:srgbClr val="0070C0"/>
                </a:solidFill>
              </a:rPr>
              <a:t>010741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/>
              <a:t>для размеров </a:t>
            </a:r>
            <a:r>
              <a:rPr lang="en-US" sz="1200" dirty="0" smtClean="0"/>
              <a:t>C02, F06</a:t>
            </a:r>
            <a:r>
              <a:rPr lang="ru-RU" sz="2000" dirty="0" smtClean="0">
                <a:solidFill>
                  <a:srgbClr val="006CA5"/>
                </a:solidFill>
              </a:rPr>
              <a:t>)</a:t>
            </a:r>
            <a:endParaRPr lang="en-US" sz="20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r>
              <a:rPr lang="ru-RU" sz="2000" dirty="0" smtClean="0"/>
              <a:t>Пластмассовое кольцо под щеколду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010705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796" t="41774" r="23905" b="20337"/>
          <a:stretch>
            <a:fillRect/>
          </a:stretch>
        </p:blipFill>
        <p:spPr bwMode="auto">
          <a:xfrm>
            <a:off x="5643570" y="1214422"/>
            <a:ext cx="2273193" cy="150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21495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«щеколда» (задвижка)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l="60263" t="65430" r="29594" b="20898"/>
          <a:stretch>
            <a:fillRect/>
          </a:stretch>
        </p:blipFill>
        <p:spPr bwMode="auto">
          <a:xfrm>
            <a:off x="2714612" y="4071942"/>
            <a:ext cx="1000132" cy="8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клиента разбился стеклопакет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Для того, чтобы определить какой стеклопакет необходимо приобрести для замены, клиент должен переписать полностью код с оконной таблички</a:t>
            </a:r>
          </a:p>
          <a:p>
            <a:endParaRPr lang="ru-RU" dirty="0" smtClean="0"/>
          </a:p>
          <a:p>
            <a:pPr>
              <a:buNone/>
            </a:pPr>
            <a:r>
              <a:rPr lang="ru-RU" sz="1600" i="1" dirty="0" smtClean="0"/>
              <a:t>	По коду определяется год производства окна и соответственно какой толщины стеклопакет был установлен на данном окне</a:t>
            </a:r>
            <a:endParaRPr lang="ru-RU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107</a:t>
            </a:fld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642910" y="3357562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Посмотреть как выглядит табличка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15016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85762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Определить год производства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435769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Нужна ли прижимная рамка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484561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Код прижимной рамки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72066" y="4429132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5643578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Список запчастей при замене на стеклопакет 65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plate/ </a:t>
            </a:r>
            <a:r>
              <a:rPr lang="ru-RU" dirty="0" smtClean="0"/>
              <a:t>Оконная табличка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108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434" t="24225" r="10630" b="18604"/>
          <a:stretch>
            <a:fillRect/>
          </a:stretch>
        </p:blipFill>
        <p:spPr bwMode="auto">
          <a:xfrm>
            <a:off x="286931" y="1285860"/>
            <a:ext cx="849991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786314" y="1214422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Дополнительный параметр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4857760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Номер партии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485776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Год производства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1934" y="5072074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Месяц производства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29322" y="47863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Завод</a:t>
            </a:r>
            <a:endParaRPr lang="ru-RU" sz="1400" b="1" dirty="0"/>
          </a:p>
        </p:txBody>
      </p:sp>
      <p:sp>
        <p:nvSpPr>
          <p:cNvPr id="16" name="Flowchart: Alternate Process 15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year/ </a:t>
            </a:r>
            <a:r>
              <a:rPr lang="ru-RU" dirty="0" smtClean="0"/>
              <a:t>Год производства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109</a:t>
            </a:fld>
            <a:endParaRPr lang="da-D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257" t="20349" r="62033" b="37015"/>
          <a:stretch>
            <a:fillRect/>
          </a:stretch>
        </p:blipFill>
        <p:spPr bwMode="auto">
          <a:xfrm>
            <a:off x="428596" y="1214422"/>
            <a:ext cx="40005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9112" t="37403" r="67523" b="6395"/>
          <a:stretch>
            <a:fillRect/>
          </a:stretch>
        </p:blipFill>
        <p:spPr bwMode="auto">
          <a:xfrm>
            <a:off x="5143504" y="1571612"/>
            <a:ext cx="28575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5786" y="4500570"/>
            <a:ext cx="4357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7663" y="1323996"/>
            <a:ext cx="8439150" cy="5105400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 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В комплект упаковки с накладками входят:</a:t>
            </a:r>
            <a:br>
              <a:rPr lang="ru-RU" dirty="0" smtClean="0"/>
            </a:br>
            <a:r>
              <a:rPr lang="ru-RU" sz="1600" dirty="0" smtClean="0">
                <a:sym typeface="Wingdings"/>
              </a:rPr>
              <a:t> </a:t>
            </a:r>
            <a:r>
              <a:rPr lang="ru-RU" sz="1600" dirty="0" smtClean="0">
                <a:hlinkClick r:id="rId3" action="ppaction://hlinksldjump"/>
              </a:rPr>
              <a:t>Верхняя накладка </a:t>
            </a:r>
            <a:r>
              <a:rPr lang="ru-RU" sz="1600" dirty="0" smtClean="0"/>
              <a:t>- 1 шт, </a:t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 </a:t>
            </a:r>
            <a:r>
              <a:rPr lang="ru-RU" sz="1600" dirty="0" smtClean="0"/>
              <a:t>Перекрывающая накладка коробки - 2 шт, </a:t>
            </a:r>
            <a:r>
              <a:rPr lang="ru-RU" sz="1400" dirty="0" smtClean="0"/>
              <a:t>(</a:t>
            </a:r>
            <a:r>
              <a:rPr lang="ru-RU" sz="1400" dirty="0" smtClean="0">
                <a:hlinkClick r:id="rId4" action="ppaction://hlinksldjump"/>
              </a:rPr>
              <a:t>правая </a:t>
            </a:r>
            <a:r>
              <a:rPr lang="ru-RU" sz="1400" dirty="0" smtClean="0"/>
              <a:t>снаружи /</a:t>
            </a:r>
            <a:r>
              <a:rPr lang="ru-RU" sz="1400" dirty="0" smtClean="0">
                <a:hlinkClick r:id="rId5" action="ppaction://hlinksldjump"/>
              </a:rPr>
              <a:t>левая</a:t>
            </a:r>
            <a:r>
              <a:rPr lang="ru-RU" sz="1400" dirty="0" smtClean="0"/>
              <a:t> снаружи)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 </a:t>
            </a:r>
            <a:r>
              <a:rPr lang="ru-RU" sz="1600" dirty="0" smtClean="0"/>
              <a:t>Боковая накладка коробки - 2 шт, , (</a:t>
            </a:r>
            <a:r>
              <a:rPr lang="ru-RU" sz="1600" dirty="0" smtClean="0">
                <a:hlinkClick r:id="rId6" action="ppaction://hlinksldjump"/>
              </a:rPr>
              <a:t>правая</a:t>
            </a:r>
            <a:r>
              <a:rPr lang="ru-RU" sz="1600" dirty="0" smtClean="0"/>
              <a:t> снаружи /</a:t>
            </a:r>
            <a:r>
              <a:rPr lang="ru-RU" sz="1600" dirty="0" smtClean="0">
                <a:hlinkClick r:id="rId7" action="ppaction://hlinksldjump"/>
              </a:rPr>
              <a:t>левая</a:t>
            </a:r>
            <a:r>
              <a:rPr lang="ru-RU" sz="1600" dirty="0" smtClean="0"/>
              <a:t> снаружи) </a:t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 </a:t>
            </a:r>
            <a:r>
              <a:rPr lang="ru-RU" sz="1600" dirty="0" smtClean="0">
                <a:hlinkClick r:id="rId8" action="ppaction://hlinksldjump"/>
              </a:rPr>
              <a:t>Нижняя накладка коробки </a:t>
            </a:r>
            <a:r>
              <a:rPr lang="ru-RU" sz="1600" dirty="0" smtClean="0"/>
              <a:t>- 1 шт</a:t>
            </a:r>
          </a:p>
          <a:p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00100" y="3714752"/>
            <a:ext cx="4309678" cy="2428892"/>
            <a:chOff x="1000100" y="3714752"/>
            <a:chExt cx="4309678" cy="2428892"/>
          </a:xfrm>
        </p:grpSpPr>
        <p:pic>
          <p:nvPicPr>
            <p:cNvPr id="2050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  <p:sp>
        <p:nvSpPr>
          <p:cNvPr id="2051" name="Oval 3"/>
          <p:cNvSpPr>
            <a:spLocks noChangeArrowheads="1"/>
          </p:cNvSpPr>
          <p:nvPr/>
        </p:nvSpPr>
        <p:spPr bwMode="auto">
          <a:xfrm rot="20199786">
            <a:off x="918580" y="4467265"/>
            <a:ext cx="2439911" cy="499146"/>
          </a:xfrm>
          <a:prstGeom prst="ellips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000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4200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Нужна ли прижимная рамка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110</a:t>
            </a:fld>
            <a:endParaRPr lang="da-D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da-DK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0034" y="1142984"/>
          <a:ext cx="8072494" cy="46641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9765"/>
                <a:gridCol w="1949116"/>
                <a:gridCol w="2393256"/>
                <a:gridCol w="2070357"/>
              </a:tblGrid>
              <a:tr h="5583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Стеклопакет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Толщина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Год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Замена</a:t>
                      </a:r>
                      <a:r>
                        <a:rPr lang="ru-RU" sz="1600" baseline="0" dirty="0" smtClean="0"/>
                        <a:t> на стеклопакет</a:t>
                      </a:r>
                      <a:endParaRPr lang="ru-RU" sz="1600" dirty="0"/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r>
                        <a:rPr lang="ru-RU" sz="1400" baseline="0" dirty="0" smtClean="0"/>
                        <a:t>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1991-2000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/>
                        <a:t> 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--54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aseline="0" dirty="0" smtClean="0"/>
                        <a:t>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2001-2011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R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2001-2011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2001-2011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Другие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</a:rPr>
                        <a:t> стеклопакеты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1991-2011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45750"/>
            <a:ext cx="400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Прижимная рамка </a:t>
            </a:r>
            <a:r>
              <a:rPr lang="en-US" dirty="0" smtClean="0"/>
              <a:t>IGR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111</a:t>
            </a:fld>
            <a:endParaRPr lang="da-D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da-DK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57223" y="1397000"/>
          <a:ext cx="7429554" cy="397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6518"/>
                <a:gridCol w="2952771"/>
                <a:gridCol w="200026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Размер</a:t>
                      </a:r>
                      <a:r>
                        <a:rPr lang="ru-RU" baseline="0" dirty="0" smtClean="0"/>
                        <a:t> окна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Алюминиевые</a:t>
                      </a:r>
                      <a:r>
                        <a:rPr lang="ru-RU" baseline="0" dirty="0" smtClean="0"/>
                        <a:t> накладки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Медные накладки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ru-RU" dirty="0" smtClean="0"/>
                        <a:t>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102 3000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102 3100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206 3000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206 3100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304 3000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304 3100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306 3000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308 3000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310 3000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310 3100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408 3000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408 3100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606 3000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608 3000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608 3100</a:t>
                      </a:r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Для окон с открыванием по центральной оси</a:t>
            </a:r>
            <a:br>
              <a:rPr lang="ru-RU" dirty="0" smtClean="0">
                <a:hlinkClick r:id="rId2" action="ppaction://hlinksldjump"/>
              </a:rPr>
            </a:br>
            <a:endParaRPr lang="ru-RU" sz="1400" dirty="0" smtClean="0"/>
          </a:p>
          <a:p>
            <a:r>
              <a:rPr lang="ru-RU" dirty="0" smtClean="0">
                <a:hlinkClick r:id="rId3" action="ppaction://hlinksldjump"/>
              </a:rPr>
              <a:t>Для окон с двойным открыванием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окон с открыванием по центральной оси: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0610</a:t>
            </a:r>
            <a:r>
              <a:rPr lang="en-US" sz="2000" dirty="0" smtClean="0">
                <a:solidFill>
                  <a:srgbClr val="7030A0"/>
                </a:solidFill>
              </a:rPr>
              <a:t>3</a:t>
            </a:r>
            <a:r>
              <a:rPr lang="ru-RU" sz="2000" dirty="0" smtClean="0">
                <a:solidFill>
                  <a:srgbClr val="7030A0"/>
                </a:solidFill>
              </a:rPr>
              <a:t>1	</a:t>
            </a:r>
            <a:r>
              <a:rPr lang="ru-RU" dirty="0" smtClean="0"/>
              <a:t>- </a:t>
            </a:r>
            <a:r>
              <a:rPr lang="ru-RU" sz="1400" dirty="0" smtClean="0"/>
              <a:t>Понадобится 2 шт. Опора стеклопакета на 32 мм, устанавливается на существующую опору 24 мм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601902----</a:t>
            </a:r>
            <a:r>
              <a:rPr lang="ru-RU" dirty="0" smtClean="0"/>
              <a:t>	- </a:t>
            </a:r>
            <a:r>
              <a:rPr lang="ru-RU" sz="1400" dirty="0" smtClean="0"/>
              <a:t>Например, 601902</a:t>
            </a:r>
            <a:r>
              <a:rPr lang="en-US" sz="1400" dirty="0" smtClean="0"/>
              <a:t>M080. </a:t>
            </a:r>
            <a:r>
              <a:rPr lang="ru-RU" sz="1400" dirty="0" smtClean="0"/>
              <a:t>П-образный профиль (зависит от размера,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231406	</a:t>
            </a:r>
            <a:r>
              <a:rPr lang="ru-RU" sz="1400" dirty="0" smtClean="0"/>
              <a:t>- Понадобится 2 шт. Вспененный блок на рамку.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760827--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760827</a:t>
            </a:r>
            <a:r>
              <a:rPr lang="en-US" sz="1400" dirty="0" smtClean="0"/>
              <a:t>M0. </a:t>
            </a:r>
            <a:r>
              <a:rPr lang="ru-RU" sz="1400" dirty="0" smtClean="0"/>
              <a:t>Нижняя накладка рамы над стеклопакетом (зависит от ширины окна,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760849--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760849</a:t>
            </a:r>
            <a:r>
              <a:rPr lang="en-US" sz="1400" dirty="0" smtClean="0"/>
              <a:t>M0. </a:t>
            </a:r>
            <a:r>
              <a:rPr lang="ru-RU" sz="1400" dirty="0" smtClean="0"/>
              <a:t>Верхняя накладка (зависит от ширины окна, и материала: алюминий/медь) </a:t>
            </a:r>
            <a:br>
              <a:rPr lang="ru-RU" sz="1400" dirty="0" smtClean="0"/>
            </a:br>
            <a:endParaRPr lang="ru-RU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Для окон с двойным открыванием: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0610</a:t>
            </a:r>
            <a:r>
              <a:rPr lang="en-US" sz="2000" dirty="0" smtClean="0">
                <a:solidFill>
                  <a:srgbClr val="7030A0"/>
                </a:solidFill>
              </a:rPr>
              <a:t>3</a:t>
            </a:r>
            <a:r>
              <a:rPr lang="ru-RU" sz="2000" dirty="0" smtClean="0">
                <a:solidFill>
                  <a:srgbClr val="7030A0"/>
                </a:solidFill>
              </a:rPr>
              <a:t>1	</a:t>
            </a:r>
            <a:r>
              <a:rPr lang="ru-RU" dirty="0" smtClean="0"/>
              <a:t>- </a:t>
            </a:r>
            <a:r>
              <a:rPr lang="ru-RU" sz="1400" dirty="0" smtClean="0"/>
              <a:t>Понадобится 2 шт. Опора стеклопакета на 32 мм, устанавливается на существующую опору 24 мм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601902----</a:t>
            </a:r>
            <a:r>
              <a:rPr lang="ru-RU" dirty="0" smtClean="0"/>
              <a:t>	- </a:t>
            </a:r>
            <a:r>
              <a:rPr lang="ru-RU" sz="1400" dirty="0" smtClean="0"/>
              <a:t>Например, 601902</a:t>
            </a:r>
            <a:r>
              <a:rPr lang="en-US" sz="1400" dirty="0" smtClean="0"/>
              <a:t>M080. </a:t>
            </a:r>
            <a:r>
              <a:rPr lang="ru-RU" sz="1400" dirty="0" smtClean="0"/>
              <a:t>П-образный профиль (зависит от размера,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231406	</a:t>
            </a:r>
            <a:r>
              <a:rPr lang="ru-RU" sz="1400" dirty="0" smtClean="0"/>
              <a:t>- Понадобится 2 шт. Вспененный блок на рамку.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760827--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760827</a:t>
            </a:r>
            <a:r>
              <a:rPr lang="en-US" sz="1400" dirty="0" smtClean="0"/>
              <a:t>M0. </a:t>
            </a:r>
            <a:r>
              <a:rPr lang="ru-RU" sz="1400" dirty="0" smtClean="0"/>
              <a:t>Нижняя накладка рамы над стеклопакетом (зависит от ширины окна,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760850--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760850</a:t>
            </a:r>
            <a:r>
              <a:rPr lang="en-US" sz="1400" dirty="0" smtClean="0"/>
              <a:t>M0. </a:t>
            </a:r>
            <a:r>
              <a:rPr lang="ru-RU" sz="1400" dirty="0" smtClean="0"/>
              <a:t>Верхняя накладка (зависит от ширины окна, и материала: алюминий/медь) </a:t>
            </a:r>
            <a:br>
              <a:rPr lang="ru-RU" sz="1400" dirty="0" smtClean="0"/>
            </a:br>
            <a:endParaRPr lang="ru-RU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окна. Уплотнители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Дополнительные уплотнители серого цвета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Уплотнитель «Мерседес» черного цвета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Уплотнитель «Елочка» черного цвета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Уплотнитель вентиляционного клапана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Моющийся фильтр</a:t>
            </a:r>
            <a:endParaRPr lang="ru-R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Расчет длины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Дополнительный уплотнитель серого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285720" y="1672698"/>
            <a:ext cx="82868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Дополнительный уплотнитель одинаково подходит и на окна </a:t>
            </a:r>
            <a:r>
              <a:rPr lang="en-US" sz="1200" dirty="0" smtClean="0">
                <a:solidFill>
                  <a:srgbClr val="FF0000"/>
                </a:solidFill>
              </a:rPr>
              <a:t>VES</a:t>
            </a:r>
            <a:r>
              <a:rPr lang="ru-RU" sz="1200" dirty="0" smtClean="0">
                <a:solidFill>
                  <a:srgbClr val="FF0000"/>
                </a:solidFill>
              </a:rPr>
              <a:t> (до 2003 г)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и </a:t>
            </a:r>
            <a:r>
              <a:rPr lang="en-US" sz="1200" dirty="0" smtClean="0">
                <a:solidFill>
                  <a:srgbClr val="FF0000"/>
                </a:solidFill>
              </a:rPr>
              <a:t>V</a:t>
            </a:r>
            <a:r>
              <a:rPr lang="ru-RU" sz="1200" dirty="0" smtClean="0">
                <a:solidFill>
                  <a:srgbClr val="FF0000"/>
                </a:solidFill>
              </a:rPr>
              <a:t>21 (после 2003 г)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7158" y="2220110"/>
            <a:ext cx="84391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675005C02 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675005C0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675005F04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206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675005F06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M04,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675005M04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675005M06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M08,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675005M08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310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675005M10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675005P06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408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675005P08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675005P10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606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675005S06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S08,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675005S08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214554"/>
            <a:ext cx="3308779" cy="229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285720" y="1223175"/>
            <a:ext cx="78581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Подходит для окон </a:t>
            </a:r>
            <a:r>
              <a:rPr lang="en-US" kern="0" dirty="0" smtClean="0">
                <a:latin typeface="+mn-lt"/>
              </a:rPr>
              <a:t>GZL, GGL, GPL, GHL, GTL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«мерседес» черного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282" y="4643446"/>
            <a:ext cx="492922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- 231065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928794" y="2143116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1714480" y="2500306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stCxn id="12" idx="5"/>
          </p:cNvCxnSpPr>
          <p:nvPr/>
        </p:nvCxnSpPr>
        <p:spPr bwMode="auto">
          <a:xfrm rot="10800000" flipV="1">
            <a:off x="1714481" y="3143248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 flipV="1">
            <a:off x="3144849" y="3143247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 l="43697" t="28813" r="40413" b="34110"/>
          <a:stretch>
            <a:fillRect/>
          </a:stretch>
        </p:blipFill>
        <p:spPr bwMode="auto">
          <a:xfrm>
            <a:off x="4357686" y="2000240"/>
            <a:ext cx="14287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 l="44439" t="48941" r="35700" b="19280"/>
          <a:stretch>
            <a:fillRect/>
          </a:stretch>
        </p:blipFill>
        <p:spPr bwMode="auto">
          <a:xfrm>
            <a:off x="5000628" y="407194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28596" y="1357298"/>
            <a:ext cx="62865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GZL, GGL, GPL, GTL, GIL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357826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Расчет длины уплотнителей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«елочка» черного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282" y="3429000"/>
            <a:ext cx="392909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- 231059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43372" y="2143116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3929058" y="2500306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endCxn id="12" idx="5"/>
          </p:cNvCxnSpPr>
          <p:nvPr/>
        </p:nvCxnSpPr>
        <p:spPr bwMode="auto">
          <a:xfrm rot="5400000">
            <a:off x="3642502" y="2642378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4143372" y="2143116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428596" y="1357298"/>
            <a:ext cx="62865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GZL, GGL, GPL, GTL, GIL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5071261" y="2642377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3929058" y="3786190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 l="61123" t="44872" r="14248" b="11538"/>
          <a:stretch>
            <a:fillRect/>
          </a:stretch>
        </p:blipFill>
        <p:spPr bwMode="auto">
          <a:xfrm>
            <a:off x="5857884" y="4071942"/>
            <a:ext cx="1428760" cy="1880433"/>
          </a:xfrm>
          <a:prstGeom prst="rect">
            <a:avLst/>
          </a:prstGeom>
          <a:solidFill>
            <a:schemeClr val="accent6">
              <a:tint val="4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 cstate="print"/>
          <a:srcRect l="77013" t="40385" r="3919" b="26495"/>
          <a:stretch>
            <a:fillRect/>
          </a:stretch>
        </p:blipFill>
        <p:spPr bwMode="auto">
          <a:xfrm>
            <a:off x="6572264" y="1500174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Connector 35"/>
          <p:cNvCxnSpPr>
            <a:stCxn id="12" idx="3"/>
            <a:endCxn id="51202" idx="1"/>
          </p:cNvCxnSpPr>
          <p:nvPr/>
        </p:nvCxnSpPr>
        <p:spPr bwMode="auto">
          <a:xfrm rot="16200000" flipH="1">
            <a:off x="4638481" y="3792755"/>
            <a:ext cx="1225969" cy="1212837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000628" y="1714488"/>
            <a:ext cx="1571644" cy="428628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вентиляционного клапана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720" y="2571744"/>
            <a:ext cx="392909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- 230123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596" y="1357299"/>
            <a:ext cx="62865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GGL, GPL, GTL, GXL, GDL, GEL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 l="18220" t="22457" r="50000" b="30932"/>
          <a:stretch>
            <a:fillRect/>
          </a:stretch>
        </p:blipFill>
        <p:spPr bwMode="auto">
          <a:xfrm>
            <a:off x="4786314" y="1714488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857628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V21 (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2003 г, например,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 M08 1059D)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Алюминий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/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V21 </a:t>
            </a:r>
            <a:r>
              <a:rPr lang="ru-RU" kern="0" dirty="0" smtClean="0"/>
              <a:t>с уплотнителями «Снег+» </a:t>
            </a:r>
            <a:br>
              <a:rPr lang="ru-RU" kern="0" dirty="0" smtClean="0"/>
            </a:br>
            <a:r>
              <a:rPr lang="en-US" kern="0" dirty="0" smtClean="0"/>
              <a:t>(</a:t>
            </a:r>
            <a:r>
              <a:rPr lang="ru-RU" kern="0" dirty="0"/>
              <a:t>с 2003 г, например,  </a:t>
            </a:r>
            <a:r>
              <a:rPr lang="en-US" kern="0" dirty="0" smtClean="0"/>
              <a:t>G</a:t>
            </a:r>
            <a:r>
              <a:rPr lang="en-US" kern="0" dirty="0"/>
              <a:t>Z</a:t>
            </a:r>
            <a:r>
              <a:rPr lang="en-US" kern="0" dirty="0" smtClean="0"/>
              <a:t>L </a:t>
            </a:r>
            <a:r>
              <a:rPr lang="en-US" kern="0" dirty="0"/>
              <a:t>M08 </a:t>
            </a:r>
            <a:r>
              <a:rPr lang="en-US" kern="0" dirty="0" smtClean="0"/>
              <a:t>1073GDB</a:t>
            </a:r>
            <a:r>
              <a:rPr lang="en-US" kern="0" dirty="0" smtClean="0">
                <a:solidFill>
                  <a:srgbClr val="FF0000"/>
                </a:solidFill>
              </a:rPr>
              <a:t>IS</a:t>
            </a:r>
            <a:r>
              <a:rPr lang="en-US" kern="0" dirty="0" smtClean="0"/>
              <a:t>)</a:t>
            </a:r>
            <a:r>
              <a:rPr lang="ru-RU" kern="0" dirty="0" smtClean="0"/>
              <a:t> </a:t>
            </a:r>
            <a:r>
              <a:rPr lang="ru-RU" kern="0" dirty="0"/>
              <a:t>- </a:t>
            </a:r>
            <a:r>
              <a:rPr lang="ru-RU" kern="0" dirty="0">
                <a:hlinkClick r:id="rId5" action="ppaction://hlinksldjump"/>
              </a:rPr>
              <a:t>Алюминий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V21 (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2003г, например,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 M08 3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G)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 action="ppaction://hlinksldjump"/>
              </a:rPr>
              <a:t>Медь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3664404"/>
            <a:ext cx="4309678" cy="2428892"/>
            <a:chOff x="1000100" y="3714752"/>
            <a:chExt cx="4309678" cy="2428892"/>
          </a:xfrm>
        </p:grpSpPr>
        <p:pic>
          <p:nvPicPr>
            <p:cNvPr id="11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Расчет длины уплотнителей</a:t>
            </a:r>
            <a:endParaRPr lang="ru-RU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47663" y="1219200"/>
          <a:ext cx="7939110" cy="27857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503"/>
                <a:gridCol w="642942"/>
                <a:gridCol w="714380"/>
                <a:gridCol w="672490"/>
                <a:gridCol w="756270"/>
                <a:gridCol w="662435"/>
                <a:gridCol w="667626"/>
                <a:gridCol w="667626"/>
                <a:gridCol w="667626"/>
                <a:gridCol w="667626"/>
                <a:gridCol w="667586"/>
              </a:tblGrid>
              <a:tr h="495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Название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+mj-lt"/>
                        </a:rPr>
                        <a:t>Код</a:t>
                      </a:r>
                    </a:p>
                  </a:txBody>
                  <a:tcPr marL="9525" marR="9525" marT="9525" marB="0" anchor="ctr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Длина на одно окно, м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C02/102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F06/206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M04/304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M06/306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M08/308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M10/310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P08/408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S06/606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S08/608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"Мерседес"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0,76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0,96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1,56 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1,33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15576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27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>
                          <a:latin typeface="+mj-lt"/>
                        </a:rPr>
                        <a:t>"Елочка"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3.4</a:t>
                      </a:r>
                    </a:p>
                  </a:txBody>
                  <a:tcPr marL="9525" marR="9525" marT="9525" marB="0" anchor="b"/>
                </a:tc>
              </a:tr>
              <a:tr h="88918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вент. клапана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230123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</a:tr>
              <a:tr h="86699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Моющийся фильтр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120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 </a:t>
            </a:r>
            <a:br>
              <a:rPr lang="ru-RU" sz="1800" dirty="0" smtClean="0"/>
            </a:br>
            <a:r>
              <a:rPr lang="ru-RU" dirty="0" smtClean="0"/>
              <a:t>Моющийся фильтр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GGL, GGU, GPL, GPU, GTL, GXL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Код - </a:t>
            </a:r>
            <a:r>
              <a:rPr lang="en-US" sz="2000" dirty="0" smtClean="0">
                <a:solidFill>
                  <a:srgbClr val="006CA5"/>
                </a:solidFill>
              </a:rPr>
              <a:t>231314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2927339" cy="292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фильтра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3867147" cy="5105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на радио сигнале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Трансформатор с кабелем питания окна Интегра IO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Мотор для окна Интегра </a:t>
            </a:r>
            <a:r>
              <a:rPr lang="en-US" dirty="0" smtClean="0">
                <a:hlinkClick r:id="rId4" action="ppaction://hlinksldjump"/>
              </a:rPr>
              <a:t>IO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Ответная часть замка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Комплект крепежа мотора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Магнит для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Датчик дождя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62505" y="1214422"/>
            <a:ext cx="386714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от инфракрасного сигнала 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Приемник инфракрасного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сигнала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Трансформатор с кабелем питания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Мотор для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Ответная часть мотора для окна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Интегра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IR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14" action="ppaction://hlinksldjump"/>
              </a:rPr>
              <a:t>Соединительная коробка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 </a:t>
            </a:r>
            <a:r>
              <a:rPr lang="ru-RU" sz="2000" dirty="0" smtClean="0"/>
              <a:t>Трансформатор с кабелем питания окна Интегра IO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- 869030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932" t="26695" r="26165" b="35169"/>
          <a:stretch>
            <a:fillRect/>
          </a:stretch>
        </p:blipFill>
        <p:spPr bwMode="auto">
          <a:xfrm>
            <a:off x="4286248" y="2285992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 Мотор для окна Интегра IO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20" y="1214422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GGL/GGU Integra ----21 (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на радио сигнале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solidFill>
                <a:srgbClr val="006CA5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800100" lvl="1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Код – 869024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или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869025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6631" t="27754" r="17426" b="22458"/>
          <a:stretch>
            <a:fillRect/>
          </a:stretch>
        </p:blipFill>
        <p:spPr bwMode="auto">
          <a:xfrm>
            <a:off x="4071934" y="2071678"/>
            <a:ext cx="466778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2400" dirty="0" smtClean="0"/>
              <a:t>Ответная часть замка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- 860395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1030" t="44922" r="33255" b="15039"/>
          <a:stretch>
            <a:fillRect/>
          </a:stretch>
        </p:blipFill>
        <p:spPr bwMode="auto">
          <a:xfrm>
            <a:off x="5643570" y="2714620"/>
            <a:ext cx="233830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Комплект крепежа мотора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2</a:t>
            </a:r>
            <a:r>
              <a:rPr lang="ru-RU" sz="1800" dirty="0" smtClean="0">
                <a:solidFill>
                  <a:srgbClr val="006CA5"/>
                </a:solidFill>
              </a:rPr>
              <a:t>085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789" t="28572" r="79317" b="36428"/>
          <a:stretch>
            <a:fillRect/>
          </a:stretch>
        </p:blipFill>
        <p:spPr bwMode="auto">
          <a:xfrm>
            <a:off x="5357818" y="2143116"/>
            <a:ext cx="200026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 </a:t>
            </a:r>
            <a:r>
              <a:rPr lang="ru-RU" dirty="0" smtClean="0"/>
              <a:t>и мотора </a:t>
            </a:r>
            <a:r>
              <a:rPr lang="en-US" dirty="0" smtClean="0"/>
              <a:t>KMG 100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- 869032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461" t="47852" r="36719" b="27734"/>
          <a:stretch>
            <a:fillRect/>
          </a:stretch>
        </p:blipFill>
        <p:spPr bwMode="auto">
          <a:xfrm>
            <a:off x="6143636" y="2214554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Датчик дождя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</a:p>
          <a:p>
            <a:pPr lvl="0">
              <a:defRPr/>
            </a:pPr>
            <a:r>
              <a:rPr lang="ru-RU" dirty="0" smtClean="0"/>
              <a:t>Подходит для </a:t>
            </a:r>
            <a:r>
              <a:rPr lang="en-US" dirty="0" smtClean="0"/>
              <a:t>KMX 100, KMX 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49805" r="30859" b="7226"/>
          <a:stretch>
            <a:fillRect/>
          </a:stretch>
        </p:blipFill>
        <p:spPr bwMode="auto">
          <a:xfrm>
            <a:off x="4572000" y="2285992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Приемник инфракрасного сигнала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- 860454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 descr="IMG_08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571744"/>
            <a:ext cx="3086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765122C020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765122C040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765122F040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765122F060		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765122M040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765122M060		765134M060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765122M080		765134M080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765122M100		765134M100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765122M120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765122P060		765134P060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765122P080		765134P080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765122P100		765134P100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765122S060		765134S060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765122S080		765134S080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765122S100		765134S100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765122U080		765134U080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765122U100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1800" dirty="0" smtClean="0"/>
              <a:t>Трансформатор с кабелем питания для окна Интегра </a:t>
            </a:r>
            <a:r>
              <a:rPr lang="en-US" sz="1800" dirty="0" smtClean="0"/>
              <a:t>IR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60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91" t="38086" r="33121" b="15038"/>
          <a:stretch>
            <a:fillRect/>
          </a:stretch>
        </p:blipFill>
        <p:spPr bwMode="auto">
          <a:xfrm>
            <a:off x="4071934" y="3357562"/>
            <a:ext cx="4536313" cy="199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2000" dirty="0" smtClean="0"/>
              <a:t>Мотор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65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900" t="35156" r="41481" b="5273"/>
          <a:stretch>
            <a:fillRect/>
          </a:stretch>
        </p:blipFill>
        <p:spPr bwMode="auto">
          <a:xfrm>
            <a:off x="5214942" y="2357430"/>
            <a:ext cx="3071834" cy="297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br>
              <a:rPr lang="ru-RU" sz="1600" dirty="0" smtClean="0"/>
            </a:br>
            <a:r>
              <a:rPr lang="ru-RU" sz="2000" dirty="0" smtClean="0"/>
              <a:t>Ответная часть мотора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dirty="0" smtClean="0">
                <a:solidFill>
                  <a:srgbClr val="006CA5"/>
                </a:solidFill>
              </a:rPr>
              <a:t>938836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41992" r="49023" b="7226"/>
          <a:stretch>
            <a:fillRect/>
          </a:stretch>
        </p:blipFill>
        <p:spPr bwMode="auto">
          <a:xfrm>
            <a:off x="5429256" y="2428868"/>
            <a:ext cx="19315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Ответная часть мотора для окна </a:t>
            </a:r>
            <a:r>
              <a:rPr lang="ru-RU" sz="2000" dirty="0" err="1" smtClean="0"/>
              <a:t>Интегра</a:t>
            </a:r>
            <a:r>
              <a:rPr lang="ru-RU" sz="2000" dirty="0" smtClean="0"/>
              <a:t> </a:t>
            </a:r>
            <a:r>
              <a:rPr lang="en-US" sz="2000" dirty="0" smtClean="0"/>
              <a:t>IR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- 869006</a:t>
            </a:r>
            <a:endParaRPr lang="en-US" sz="1800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133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50" t="30715" r="68484" b="45000"/>
          <a:stretch>
            <a:fillRect/>
          </a:stretch>
        </p:blipFill>
        <p:spPr bwMode="auto">
          <a:xfrm>
            <a:off x="4143372" y="2571744"/>
            <a:ext cx="442915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Крышка двигателя </a:t>
            </a:r>
            <a:r>
              <a:rPr lang="en-US" dirty="0" smtClean="0"/>
              <a:t>KMX 200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</a:t>
            </a:r>
            <a:r>
              <a:rPr lang="en-US" dirty="0" smtClean="0"/>
              <a:t>KMX 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smtClean="0">
                <a:solidFill>
                  <a:srgbClr val="006CA5"/>
                </a:solidFill>
              </a:rPr>
              <a:t>833053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9124" y="1785926"/>
            <a:ext cx="4429156" cy="2857520"/>
            <a:chOff x="4429124" y="1785926"/>
            <a:chExt cx="4429156" cy="28575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6993" t="24414" r="26014" b="36523"/>
            <a:stretch>
              <a:fillRect/>
            </a:stretch>
          </p:blipFill>
          <p:spPr bwMode="auto">
            <a:xfrm>
              <a:off x="4429124" y="1785926"/>
              <a:ext cx="4429156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 rot="16200000">
              <a:off x="6036479" y="1821644"/>
              <a:ext cx="2143139" cy="350046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Консоль датчика дождя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датчика дождя </a:t>
            </a:r>
            <a:r>
              <a:rPr lang="en-US" dirty="0" smtClean="0"/>
              <a:t>KLA 100 </a:t>
            </a:r>
            <a:r>
              <a:rPr lang="ru-RU" dirty="0" smtClean="0"/>
              <a:t>системы </a:t>
            </a:r>
            <a:r>
              <a:rPr lang="ru-RU" dirty="0" err="1" smtClean="0"/>
              <a:t>дымоудаления</a:t>
            </a:r>
            <a:r>
              <a:rPr lang="ru-RU" dirty="0" smtClean="0"/>
              <a:t> </a:t>
            </a:r>
            <a:r>
              <a:rPr lang="en-US" dirty="0" smtClean="0"/>
              <a:t>KFX</a:t>
            </a:r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3610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819" t="27143" r="80794" b="46428"/>
          <a:stretch>
            <a:fillRect/>
          </a:stretch>
        </p:blipFill>
        <p:spPr bwMode="auto">
          <a:xfrm>
            <a:off x="5000628" y="2428868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окон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Окно-балкон </a:t>
            </a:r>
            <a:r>
              <a:rPr lang="en-US" sz="2400" dirty="0" smtClean="0"/>
              <a:t>Cabrio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Балясины для перил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Пружины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00034" y="1321579"/>
            <a:ext cx="4500594" cy="3910795"/>
            <a:chOff x="500034" y="1321579"/>
            <a:chExt cx="4500594" cy="39107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0185" t="45337" r="35927" b="4792"/>
            <a:stretch>
              <a:fillRect/>
            </a:stretch>
          </p:blipFill>
          <p:spPr bwMode="auto">
            <a:xfrm>
              <a:off x="500034" y="1500174"/>
              <a:ext cx="4500594" cy="37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ight Triangle 21"/>
            <p:cNvSpPr/>
            <p:nvPr/>
          </p:nvSpPr>
          <p:spPr bwMode="auto">
            <a:xfrm rot="5400000">
              <a:off x="1178695" y="1000108"/>
              <a:ext cx="1428760" cy="207170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Окно-балкон </a:t>
            </a:r>
            <a:r>
              <a:rPr lang="en-US" sz="1800" dirty="0" smtClean="0"/>
              <a:t>Cabrio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400" dirty="0" smtClean="0"/>
              <a:t>Балясины для перил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Line Callout 1 13"/>
          <p:cNvSpPr/>
          <p:nvPr/>
        </p:nvSpPr>
        <p:spPr bwMode="auto">
          <a:xfrm>
            <a:off x="4643438" y="171448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8797"/>
              <a:gd name="adj4" fmla="val -2890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023801</a:t>
            </a:r>
          </a:p>
        </p:txBody>
      </p:sp>
      <p:sp>
        <p:nvSpPr>
          <p:cNvPr id="15" name="Line Callout 1 14"/>
          <p:cNvSpPr/>
          <p:nvPr/>
        </p:nvSpPr>
        <p:spPr bwMode="auto">
          <a:xfrm>
            <a:off x="4286248" y="221455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41573"/>
              <a:gd name="adj4" fmla="val -3663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023802</a:t>
            </a:r>
          </a:p>
        </p:txBody>
      </p:sp>
      <p:sp>
        <p:nvSpPr>
          <p:cNvPr id="16" name="Line Callout 1 15"/>
          <p:cNvSpPr/>
          <p:nvPr/>
        </p:nvSpPr>
        <p:spPr bwMode="auto">
          <a:xfrm>
            <a:off x="4071934" y="271462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71203"/>
              <a:gd name="adj4" fmla="val -5131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023803</a:t>
            </a:r>
          </a:p>
        </p:txBody>
      </p:sp>
      <p:sp>
        <p:nvSpPr>
          <p:cNvPr id="17" name="Line Callout 1 16"/>
          <p:cNvSpPr/>
          <p:nvPr/>
        </p:nvSpPr>
        <p:spPr bwMode="auto">
          <a:xfrm>
            <a:off x="3643306" y="3214686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1573"/>
              <a:gd name="adj4" fmla="val -55957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023804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3286116" y="3714752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4536"/>
              <a:gd name="adj4" fmla="val -6059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023805</a:t>
            </a:r>
          </a:p>
        </p:txBody>
      </p:sp>
      <p:sp>
        <p:nvSpPr>
          <p:cNvPr id="19" name="Line Callout 1 18"/>
          <p:cNvSpPr/>
          <p:nvPr/>
        </p:nvSpPr>
        <p:spPr bwMode="auto">
          <a:xfrm>
            <a:off x="2357422" y="414338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1222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023806</a:t>
            </a:r>
          </a:p>
        </p:txBody>
      </p:sp>
      <p:sp>
        <p:nvSpPr>
          <p:cNvPr id="20" name="Line Callout 1 19"/>
          <p:cNvSpPr/>
          <p:nvPr/>
        </p:nvSpPr>
        <p:spPr bwMode="auto">
          <a:xfrm>
            <a:off x="2143108" y="457200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63054"/>
              <a:gd name="adj4" fmla="val -4745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023807</a:t>
            </a:r>
          </a:p>
        </p:txBody>
      </p:sp>
      <p:sp>
        <p:nvSpPr>
          <p:cNvPr id="21" name="Line Callout 1 20"/>
          <p:cNvSpPr/>
          <p:nvPr/>
        </p:nvSpPr>
        <p:spPr bwMode="auto">
          <a:xfrm>
            <a:off x="1571604" y="507207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817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6971" t="67034" r="19890" b="5763"/>
          <a:stretch>
            <a:fillRect/>
          </a:stretch>
        </p:blipFill>
        <p:spPr bwMode="auto">
          <a:xfrm>
            <a:off x="6357950" y="2500306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786446" y="4572008"/>
            <a:ext cx="335755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Комплект перила с балясинами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Код 099732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для окна-балкона Кабрио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5653097" cy="5105400"/>
          </a:xfrm>
        </p:spPr>
        <p:txBody>
          <a:bodyPr/>
          <a:lstStyle/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GDL P19 3073GP1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033451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3059P1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033445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3060GP1 			033455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7973" r="58739" b="5947"/>
          <a:stretch>
            <a:fillRect/>
          </a:stretch>
        </p:blipFill>
        <p:spPr bwMode="auto">
          <a:xfrm>
            <a:off x="6500826" y="1428736"/>
            <a:ext cx="128588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оклада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Дренажный желоб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000" dirty="0" smtClean="0"/>
              <a:t>/</a:t>
            </a:r>
            <a:r>
              <a:rPr lang="da-DK" sz="2000" dirty="0" err="1" smtClean="0"/>
              <a:t>Байпак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V21 (с 2003 г, 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M08 3073G) - </a:t>
            </a:r>
            <a:r>
              <a:rPr lang="da-DK" sz="1600" dirty="0" err="1" smtClean="0"/>
              <a:t>Алюминий</a:t>
            </a:r>
            <a:endParaRPr lang="da-DK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GZL 1073GBD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GGL3073G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C02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760839C040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760839F040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F06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	760839F060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M06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M08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760839M080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M10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760839M100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34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Дренажный желоб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окладов </a:t>
            </a:r>
            <a:r>
              <a:rPr lang="en-US" dirty="0" smtClean="0"/>
              <a:t>EDS, EDW, EFS, EFW, EKS, EKW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Код - 762045107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708" t="23316" r="31569" b="15479"/>
          <a:stretch>
            <a:fillRect/>
          </a:stretch>
        </p:blipFill>
        <p:spPr bwMode="auto">
          <a:xfrm>
            <a:off x="5397506" y="1857364"/>
            <a:ext cx="35322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откоса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Крепеж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Наличники откоса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141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 для откосов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142</a:t>
            </a:fld>
            <a:endParaRPr lang="da-DK"/>
          </a:p>
        </p:txBody>
      </p:sp>
      <p:sp>
        <p:nvSpPr>
          <p:cNvPr id="8" name="Rectangle 7"/>
          <p:cNvSpPr/>
          <p:nvPr/>
        </p:nvSpPr>
        <p:spPr>
          <a:xfrm>
            <a:off x="1000100" y="2571744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- 790</a:t>
            </a:r>
            <a:r>
              <a:rPr lang="en-US" sz="2000" dirty="0" smtClean="0">
                <a:solidFill>
                  <a:srgbClr val="006CA5"/>
                </a:solidFill>
              </a:rPr>
              <a:t>759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1418500" cy="271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Наличники откоса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Верхний/нижний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 -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Боковой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143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140968"/>
            <a:ext cx="792088" cy="31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24574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047125" y="1980029"/>
            <a:ext cx="3738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/>
            <a:r>
              <a:rPr lang="ru-RU" sz="2000" dirty="0" smtClean="0">
                <a:solidFill>
                  <a:srgbClr val="006CA5"/>
                </a:solidFill>
              </a:rPr>
              <a:t>Код – 759523</a:t>
            </a:r>
            <a:r>
              <a:rPr lang="en-US" sz="2000" dirty="0" smtClean="0">
                <a:solidFill>
                  <a:srgbClr val="006CA5"/>
                </a:solidFill>
              </a:rPr>
              <a:t>S</a:t>
            </a:r>
            <a:r>
              <a:rPr lang="ru-RU" sz="2000" dirty="0" smtClean="0">
                <a:solidFill>
                  <a:srgbClr val="006CA5"/>
                </a:solidFill>
              </a:rPr>
              <a:t>K</a:t>
            </a:r>
            <a:endParaRPr lang="ru-RU" sz="2000" dirty="0">
              <a:solidFill>
                <a:srgbClr val="006CA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7824" y="5157192"/>
            <a:ext cx="3844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- 759525K10</a:t>
            </a:r>
            <a:endParaRPr lang="ru-RU" sz="2000" dirty="0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электрооборудования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Электрооборудование окон </a:t>
            </a:r>
            <a:r>
              <a:rPr lang="en-US" dirty="0" smtClean="0">
                <a:hlinkClick r:id="rId2" action="ppaction://hlinksldjump"/>
              </a:rPr>
              <a:t>Integra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Комплект крепежа мотора (подходит для </a:t>
            </a:r>
            <a:r>
              <a:rPr lang="en-US" dirty="0" smtClean="0">
                <a:hlinkClick r:id="rId3" action="ppaction://hlinksldjump"/>
              </a:rPr>
              <a:t>KMG 100</a:t>
            </a:r>
            <a:r>
              <a:rPr lang="ru-RU" dirty="0" smtClean="0"/>
              <a:t>)</a:t>
            </a:r>
          </a:p>
          <a:p>
            <a:r>
              <a:rPr lang="ru-RU" dirty="0" smtClean="0">
                <a:hlinkClick r:id="rId4" action="ppaction://hlinksldjump"/>
              </a:rPr>
              <a:t>Цепь мотора (подходит для </a:t>
            </a:r>
            <a:r>
              <a:rPr lang="en-US" dirty="0" smtClean="0">
                <a:hlinkClick r:id="rId4" action="ppaction://hlinksldjump"/>
              </a:rPr>
              <a:t>KMG 100</a:t>
            </a:r>
            <a:r>
              <a:rPr lang="ru-RU" dirty="0" smtClean="0">
                <a:hlinkClick r:id="rId4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Блок управления/трансформатор (подходит для </a:t>
            </a:r>
            <a:r>
              <a:rPr lang="en-US" dirty="0" smtClean="0">
                <a:hlinkClick r:id="rId5" action="ppaction://hlinksldjump"/>
              </a:rPr>
              <a:t>KMX 100</a:t>
            </a:r>
            <a:r>
              <a:rPr lang="ru-RU" dirty="0" smtClean="0">
                <a:hlinkClick r:id="rId5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Датчик дождя (подходит для </a:t>
            </a:r>
            <a:r>
              <a:rPr lang="en-US" dirty="0" smtClean="0">
                <a:hlinkClick r:id="rId6" action="ppaction://hlinksldjump"/>
              </a:rPr>
              <a:t>KMX 100, KMX 200</a:t>
            </a:r>
            <a:r>
              <a:rPr lang="ru-RU" dirty="0" smtClean="0">
                <a:hlinkClick r:id="rId6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Магнит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Крышка двигателя </a:t>
            </a:r>
            <a:r>
              <a:rPr lang="en-US" dirty="0" smtClean="0">
                <a:hlinkClick r:id="rId8" action="ppaction://hlinksldjump"/>
              </a:rPr>
              <a:t>KMX 200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Консоль датчика дождя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Комплект крепежа мотора </a:t>
            </a:r>
            <a:br>
              <a:rPr lang="ru-RU" sz="2400" dirty="0" smtClean="0"/>
            </a:br>
            <a:r>
              <a:rPr lang="ru-RU" sz="1600" dirty="0" smtClean="0"/>
              <a:t>подходит для </a:t>
            </a:r>
            <a:r>
              <a:rPr lang="en-US" sz="1600" dirty="0" smtClean="0"/>
              <a:t>KMG 100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862085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4439" t="23913" r="29343" b="11956"/>
          <a:stretch>
            <a:fillRect/>
          </a:stretch>
        </p:blipFill>
        <p:spPr bwMode="auto">
          <a:xfrm>
            <a:off x="5857884" y="2071678"/>
            <a:ext cx="183801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Цепь мотора </a:t>
            </a:r>
            <a:br>
              <a:rPr lang="ru-RU" dirty="0" smtClean="0"/>
            </a:br>
            <a:r>
              <a:rPr lang="ru-RU" sz="1800" dirty="0" smtClean="0"/>
              <a:t>подходит для </a:t>
            </a:r>
            <a:r>
              <a:rPr lang="en-US" sz="1800" dirty="0" smtClean="0"/>
              <a:t>KMG 100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862096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86248" y="2214554"/>
            <a:ext cx="4429156" cy="2571768"/>
            <a:chOff x="4214810" y="2214554"/>
            <a:chExt cx="4429156" cy="25717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754" t="32609" r="22987" b="28261"/>
            <a:stretch>
              <a:fillRect/>
            </a:stretch>
          </p:blipFill>
          <p:spPr bwMode="auto">
            <a:xfrm>
              <a:off x="4214810" y="2214554"/>
              <a:ext cx="4429156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 bwMode="auto">
            <a:xfrm>
              <a:off x="7429520" y="4357694"/>
              <a:ext cx="1071570" cy="4286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Блок управления</a:t>
            </a:r>
            <a:r>
              <a:rPr lang="en-US" dirty="0" smtClean="0"/>
              <a:t>/</a:t>
            </a:r>
            <a:r>
              <a:rPr lang="ru-RU" dirty="0" smtClean="0"/>
              <a:t>трансформатор</a:t>
            </a:r>
            <a:br>
              <a:rPr lang="ru-RU" dirty="0" smtClean="0"/>
            </a:br>
            <a:r>
              <a:rPr lang="ru-RU" sz="1800" dirty="0" smtClean="0"/>
              <a:t>подходит для </a:t>
            </a:r>
            <a:r>
              <a:rPr lang="en-US" sz="1800" dirty="0" smtClean="0"/>
              <a:t>KMX 100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</a:t>
            </a:r>
            <a:r>
              <a:rPr lang="en-US" sz="2000" dirty="0" smtClean="0">
                <a:solidFill>
                  <a:srgbClr val="006CA5"/>
                </a:solidFill>
              </a:rPr>
              <a:t>0985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8083" t="23517" r="18220" b="5508"/>
          <a:stretch>
            <a:fillRect/>
          </a:stretch>
        </p:blipFill>
        <p:spPr bwMode="auto">
          <a:xfrm>
            <a:off x="4572000" y="1500174"/>
            <a:ext cx="33426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DFD</a:t>
            </a:r>
            <a:endParaRPr lang="ru-RU" dirty="0" smtClean="0"/>
          </a:p>
          <a:p>
            <a:r>
              <a:rPr lang="en-US" dirty="0" smtClean="0">
                <a:hlinkClick r:id="rId3" action="ppaction://hlinksldjump"/>
              </a:rPr>
              <a:t>DKL</a:t>
            </a:r>
            <a:endParaRPr lang="en-US" dirty="0" smtClean="0"/>
          </a:p>
          <a:p>
            <a:r>
              <a:rPr lang="en-US" dirty="0" smtClean="0"/>
              <a:t>DML</a:t>
            </a:r>
          </a:p>
          <a:p>
            <a:r>
              <a:rPr lang="en-US" dirty="0" smtClean="0">
                <a:hlinkClick r:id="rId4" action="ppaction://hlinksldjump"/>
              </a:rPr>
              <a:t>DSL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FHC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FHL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MHL</a:t>
            </a:r>
            <a:endParaRPr lang="ru-RU" dirty="0" smtClean="0"/>
          </a:p>
          <a:p>
            <a:r>
              <a:rPr lang="en-US" dirty="0" smtClean="0">
                <a:hlinkClick r:id="rId8" action="ppaction://hlinksldjump"/>
              </a:rPr>
              <a:t>MML, MSL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PAL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PML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RHL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RFL</a:t>
            </a:r>
            <a:endParaRPr lang="en-US" dirty="0" smtClean="0"/>
          </a:p>
          <a:p>
            <a:r>
              <a:rPr lang="en-US" dirty="0" smtClean="0"/>
              <a:t>RML</a:t>
            </a:r>
          </a:p>
          <a:p>
            <a:r>
              <a:rPr lang="en-US" dirty="0" smtClean="0">
                <a:hlinkClick r:id="rId13" action="ppaction://hlinksldjump"/>
              </a:rPr>
              <a:t>RSL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ZIL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DFD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765122C021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765122C041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765122F041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	765122F061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765122M041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765122M061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765134M061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765122M081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765134M081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765122M101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765134M101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765122M121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765122P061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765134P061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765122P081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765134P081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765122P101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765134P101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765122S061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765134S061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765122S081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765134S081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765122S101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765134S101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765122U041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765122U081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765134U081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765122U101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DFD, DKL, RFL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DFD, DKL, RFL</a:t>
            </a:r>
            <a:r>
              <a:rPr lang="ru-RU" dirty="0" smtClean="0"/>
              <a:t>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endParaRPr lang="en-US" b="1" dirty="0" smtClean="0"/>
          </a:p>
          <a:p>
            <a:endParaRPr lang="en-US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</a:t>
            </a:r>
            <a:r>
              <a:rPr lang="en-US" sz="2000" dirty="0" smtClean="0">
                <a:solidFill>
                  <a:srgbClr val="006CA5"/>
                </a:solidFill>
              </a:rPr>
              <a:t>30108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922" t="41993" r="51953" b="8202"/>
          <a:stretch>
            <a:fillRect/>
          </a:stretch>
        </p:blipFill>
        <p:spPr bwMode="auto">
          <a:xfrm>
            <a:off x="5143504" y="2214554"/>
            <a:ext cx="2643206" cy="28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</a:t>
            </a:r>
            <a:r>
              <a:rPr lang="en-US" sz="1600" dirty="0" smtClean="0"/>
              <a:t>DFD, DKL, FHL, RFL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фиксаторов шнура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DFD, DKL, FHL,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948513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9844" t="31250" r="26172" b="11132"/>
          <a:stretch>
            <a:fillRect/>
          </a:stretch>
        </p:blipFill>
        <p:spPr bwMode="auto">
          <a:xfrm>
            <a:off x="5143504" y="2071678"/>
            <a:ext cx="25984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DKL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DKL,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948445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DKL, RFL</a:t>
            </a:r>
            <a:br>
              <a:rPr lang="en-US" sz="1600" dirty="0" smtClean="0"/>
            </a:br>
            <a:r>
              <a:rPr lang="ru-RU" sz="2000" dirty="0" smtClean="0"/>
              <a:t>Комплект торцевых заглушек ручки-планки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0391" t="20589" r="13867" b="27450"/>
          <a:stretch>
            <a:fillRect/>
          </a:stretch>
        </p:blipFill>
        <p:spPr bwMode="auto">
          <a:xfrm>
            <a:off x="4857752" y="1857364"/>
            <a:ext cx="33710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833442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Аккумуляторная батарея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2353" r="20312" b="20588"/>
          <a:stretch>
            <a:fillRect/>
          </a:stretch>
        </p:blipFill>
        <p:spPr bwMode="auto">
          <a:xfrm>
            <a:off x="5223872" y="2357430"/>
            <a:ext cx="347664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DSL, RSL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931992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156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512" t="24286" r="76116" b="41428"/>
          <a:stretch>
            <a:fillRect/>
          </a:stretch>
        </p:blipFill>
        <p:spPr bwMode="auto">
          <a:xfrm>
            <a:off x="4857752" y="1785926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FHC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 </a:t>
            </a:r>
            <a:r>
              <a:rPr lang="en-US" sz="1600" dirty="0" smtClean="0"/>
              <a:t>FHC, FHL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FHC, FHL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endParaRPr lang="en-US" b="1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- 830200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1602" t="24414" r="25000" b="17968"/>
          <a:stretch>
            <a:fillRect/>
          </a:stretch>
        </p:blipFill>
        <p:spPr bwMode="auto">
          <a:xfrm>
            <a:off x="5572132" y="2214554"/>
            <a:ext cx="2474881" cy="256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 eaLnBrk="1" hangingPunct="1">
              <a:lnSpc>
                <a:spcPct val="105000"/>
              </a:lnSpc>
              <a:spcBef>
                <a:spcPct val="0"/>
              </a:spcBef>
              <a:defRPr/>
            </a:pPr>
            <a:r>
              <a:rPr lang="ru-RU" sz="2400" dirty="0" smtClean="0"/>
              <a:t>Прижимная П-образная рамка стеклопакета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19944" t="16429" r="69714" b="41428"/>
          <a:stretch>
            <a:fillRect/>
          </a:stretch>
        </p:blipFill>
        <p:spPr bwMode="auto">
          <a:xfrm>
            <a:off x="5643570" y="2000240"/>
            <a:ext cx="249185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 bwMode="auto">
          <a:xfrm rot="16200000" flipH="1">
            <a:off x="5500694" y="228599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крючков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 крючков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MHL, MIE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Код - </a:t>
            </a:r>
            <a:r>
              <a:rPr lang="en-US" sz="2000" dirty="0" smtClean="0">
                <a:solidFill>
                  <a:srgbClr val="006CA5"/>
                </a:solidFill>
              </a:rPr>
              <a:t>831757</a:t>
            </a:r>
            <a:endParaRPr lang="ru-RU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26" t="34782" r="53972" b="14130"/>
          <a:stretch>
            <a:fillRect/>
          </a:stretch>
        </p:blipFill>
        <p:spPr bwMode="auto">
          <a:xfrm>
            <a:off x="5786446" y="2000240"/>
            <a:ext cx="25717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Установочный фиксатор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MML, MSL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	86322251</a:t>
            </a: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86322351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43306" y="2357430"/>
            <a:ext cx="4786347" cy="2893240"/>
            <a:chOff x="3643306" y="2500306"/>
            <a:chExt cx="4786347" cy="2893240"/>
          </a:xfrm>
        </p:grpSpPr>
        <p:grpSp>
          <p:nvGrpSpPr>
            <p:cNvPr id="11" name="Group 10"/>
            <p:cNvGrpSpPr/>
            <p:nvPr/>
          </p:nvGrpSpPr>
          <p:grpSpPr>
            <a:xfrm>
              <a:off x="3714744" y="2500306"/>
              <a:ext cx="4714909" cy="2893240"/>
              <a:chOff x="3714744" y="2500306"/>
              <a:chExt cx="4714909" cy="289324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356" t="31429" r="74393" b="39999"/>
              <a:stretch>
                <a:fillRect/>
              </a:stretch>
            </p:blipFill>
            <p:spPr bwMode="auto">
              <a:xfrm>
                <a:off x="3714744" y="2500306"/>
                <a:ext cx="4714908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ight Triangle 8"/>
              <p:cNvSpPr/>
              <p:nvPr/>
            </p:nvSpPr>
            <p:spPr bwMode="auto">
              <a:xfrm rot="16200000">
                <a:off x="5911464" y="2875356"/>
                <a:ext cx="2250298" cy="2786081"/>
              </a:xfrm>
              <a:prstGeom prst="rtTriangl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2" name="Right Triangle 11"/>
            <p:cNvSpPr/>
            <p:nvPr/>
          </p:nvSpPr>
          <p:spPr bwMode="auto">
            <a:xfrm rot="5400000">
              <a:off x="4179091" y="1964521"/>
              <a:ext cx="2428892" cy="3500462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571868" y="3071810"/>
            <a:ext cx="2857520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571868" y="4214818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Ползунок боковой направляющей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 Р-08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Монтажный комплект </a:t>
            </a:r>
            <a:r>
              <a:rPr lang="en-US" dirty="0" smtClean="0">
                <a:hlinkClick r:id="rId4" action="ppaction://hlinksldjump"/>
              </a:rPr>
              <a:t>P-05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Упаковка боковых контроллеров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Упаковка направляющих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br>
              <a:rPr lang="en-US" sz="1600" dirty="0" smtClean="0"/>
            </a:br>
            <a:r>
              <a:rPr lang="ru-RU" sz="2000" dirty="0" smtClean="0"/>
              <a:t>Ползунок боковой направляющей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842795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54492" t="38236" r="25000" b="28431"/>
          <a:stretch>
            <a:fillRect/>
          </a:stretch>
        </p:blipFill>
        <p:spPr bwMode="auto">
          <a:xfrm>
            <a:off x="5643570" y="2500306"/>
            <a:ext cx="25002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 </a:t>
            </a:r>
            <a:br>
              <a:rPr lang="en-US" sz="1600" dirty="0" smtClean="0"/>
            </a:br>
            <a:r>
              <a:rPr lang="ru-RU" sz="2000" dirty="0" smtClean="0"/>
              <a:t>Монтажный комплект</a:t>
            </a:r>
            <a:r>
              <a:rPr lang="en-US" sz="2000" dirty="0" smtClean="0"/>
              <a:t> P-08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/>
              <a:t>(slim line)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830186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9180" t="26367" r="12109" b="12109"/>
          <a:stretch>
            <a:fillRect/>
          </a:stretch>
        </p:blipFill>
        <p:spPr bwMode="auto">
          <a:xfrm>
            <a:off x="6357950" y="1785926"/>
            <a:ext cx="17224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8008" t="43945" r="33203" b="39453"/>
          <a:stretch>
            <a:fillRect/>
          </a:stretch>
        </p:blipFill>
        <p:spPr bwMode="auto">
          <a:xfrm>
            <a:off x="5500694" y="4286256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66309" t="44922" r="18945" b="25781"/>
          <a:stretch>
            <a:fillRect/>
          </a:stretch>
        </p:blipFill>
        <p:spPr bwMode="auto">
          <a:xfrm>
            <a:off x="6500826" y="4357694"/>
            <a:ext cx="95882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br>
              <a:rPr lang="en-US" sz="1600" dirty="0" smtClean="0"/>
            </a:br>
            <a:r>
              <a:rPr lang="ru-RU" sz="2000" dirty="0" smtClean="0"/>
              <a:t>Монтажный комплект Р-05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830131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50976" t="42969" r="27344" b="9179"/>
          <a:stretch>
            <a:fillRect/>
          </a:stretch>
        </p:blipFill>
        <p:spPr bwMode="auto">
          <a:xfrm>
            <a:off x="6019712" y="2357430"/>
            <a:ext cx="183406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Шнур-держатель, нижняя часть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- 948477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2188" t="40039" r="39062" b="34570"/>
          <a:stretch>
            <a:fillRect/>
          </a:stretch>
        </p:blipFill>
        <p:spPr bwMode="auto">
          <a:xfrm>
            <a:off x="6215074" y="221455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боковых контроллеров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948589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79102" t="28320" r="2148" b="34570"/>
          <a:stretch>
            <a:fillRect/>
          </a:stretch>
        </p:blipFill>
        <p:spPr bwMode="auto">
          <a:xfrm>
            <a:off x="5643570" y="2357430"/>
            <a:ext cx="22860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торцевых муфт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948460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169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8713" t="27143" r="73407" b="52142"/>
          <a:stretch>
            <a:fillRect/>
          </a:stretch>
        </p:blipFill>
        <p:spPr bwMode="auto">
          <a:xfrm>
            <a:off x="5357818" y="1500174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0588" t="22143" r="77840" b="48571"/>
          <a:stretch>
            <a:fillRect/>
          </a:stretch>
        </p:blipFill>
        <p:spPr bwMode="auto">
          <a:xfrm>
            <a:off x="4000496" y="3000372"/>
            <a:ext cx="2286016" cy="19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>
            <a:off x="5214942" y="1928802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00892" y="2928934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направляющих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- 830140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170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30715" r="83010" b="44285"/>
          <a:stretch>
            <a:fillRect/>
          </a:stretch>
        </p:blipFill>
        <p:spPr bwMode="auto">
          <a:xfrm>
            <a:off x="5715008" y="228599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PML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 </a:t>
            </a:r>
            <a:r>
              <a:rPr lang="en-US" dirty="0" smtClean="0">
                <a:hlinkClick r:id="rId2" action="ppaction://hlinksldjump"/>
              </a:rPr>
              <a:t>P-05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Упаковка направляющих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RHL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931491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RHL</a:t>
            </a:r>
            <a:br>
              <a:rPr lang="en-US" sz="1600" dirty="0" smtClean="0"/>
            </a:br>
            <a:r>
              <a:rPr lang="ru-RU" sz="2000" dirty="0" smtClean="0"/>
              <a:t>Комплект крючков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19944" t="23571" r="71930" b="46429"/>
          <a:stretch>
            <a:fillRect/>
          </a:stretch>
        </p:blipFill>
        <p:spPr bwMode="auto">
          <a:xfrm>
            <a:off x="5000628" y="2428868"/>
            <a:ext cx="23574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RFL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москитной сетки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Монтажный комплект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2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ZIL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5" action="ppaction://hlinksldjump"/>
              </a:rPr>
              <a:t>Монтажный комплект </a:t>
            </a:r>
            <a:r>
              <a:rPr lang="en-US" kern="0" dirty="0" smtClean="0">
                <a:latin typeface="+mn-lt"/>
                <a:hlinkClick r:id="rId5" action="ppaction://hlinksldjump"/>
              </a:rPr>
              <a:t>3</a:t>
            </a:r>
            <a:r>
              <a:rPr lang="ru-RU" kern="0" dirty="0" smtClean="0">
                <a:latin typeface="+mn-lt"/>
                <a:hlinkClick r:id="rId5" action="ppaction://hlinksldjump"/>
              </a:rPr>
              <a:t> (</a:t>
            </a:r>
            <a:r>
              <a:rPr lang="en-US" kern="0" dirty="0" smtClean="0">
                <a:latin typeface="+mn-lt"/>
                <a:hlinkClick r:id="rId5" action="ppaction://hlinksldjump"/>
              </a:rPr>
              <a:t>ZIL</a:t>
            </a:r>
            <a:r>
              <a:rPr lang="ru-RU" kern="0" dirty="0" smtClean="0">
                <a:latin typeface="+mn-lt"/>
                <a:hlinkClick r:id="rId5" action="ppaction://hlinksldjump"/>
              </a:rPr>
              <a:t>)</a:t>
            </a: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6" action="ppaction://hlinksldjump"/>
              </a:rPr>
              <a:t>Комплект деталей нижней планки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57275" marR="0" lvl="3" indent="-2397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2103" r="35699" b="11373"/>
          <a:stretch>
            <a:fillRect/>
          </a:stretch>
        </p:blipFill>
        <p:spPr bwMode="auto">
          <a:xfrm>
            <a:off x="5857884" y="1928802"/>
            <a:ext cx="222033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5786" y="1571612"/>
            <a:ext cx="5786478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0000Z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</a:t>
            </a:r>
            <a:r>
              <a:rPr lang="en-US" sz="2000" dirty="0" smtClean="0">
                <a:solidFill>
                  <a:srgbClr val="006CA5"/>
                </a:solidFill>
              </a:rPr>
              <a:t>931680 </a:t>
            </a:r>
            <a:r>
              <a:rPr lang="ru-RU" sz="1200" dirty="0" smtClean="0">
                <a:solidFill>
                  <a:srgbClr val="006CA5"/>
                </a:solidFill>
              </a:rPr>
              <a:t>или</a:t>
            </a:r>
            <a:r>
              <a:rPr lang="ru-RU" sz="2000" dirty="0" smtClean="0">
                <a:solidFill>
                  <a:srgbClr val="006CA5"/>
                </a:solidFill>
              </a:rPr>
              <a:t> 931677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1571612"/>
            <a:ext cx="5786478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0000Z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849891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москитной сетке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4773" t="21429" r="74639" b="37142"/>
          <a:stretch>
            <a:fillRect/>
          </a:stretch>
        </p:blipFill>
        <p:spPr bwMode="auto">
          <a:xfrm>
            <a:off x="5286380" y="2071678"/>
            <a:ext cx="233033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0000Z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948474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москитной сетки</a:t>
            </a:r>
            <a:br>
              <a:rPr lang="ru-RU" sz="1600" dirty="0" smtClean="0"/>
            </a:br>
            <a:r>
              <a:rPr lang="ru-RU" sz="2000" dirty="0" smtClean="0"/>
              <a:t> Комплект деталей нижней планки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3377" r="36133" b="5759"/>
          <a:stretch>
            <a:fillRect/>
          </a:stretch>
        </p:blipFill>
        <p:spPr bwMode="auto">
          <a:xfrm>
            <a:off x="4572000" y="2143116"/>
            <a:ext cx="24910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рольставен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Ручка управления (</a:t>
            </a:r>
            <a:r>
              <a:rPr lang="en-US" dirty="0" smtClean="0">
                <a:hlinkClick r:id="rId2" action="ppaction://hlinksldjump"/>
              </a:rPr>
              <a:t>SCL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en-US" dirty="0" smtClean="0">
              <a:hlinkClick r:id="rId3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Опора боковой направляющей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Нижняя опора</a:t>
            </a:r>
            <a:endParaRPr lang="ru-RU" dirty="0" smtClean="0">
              <a:hlinkClick r:id="rId5" action="ppaction://hlinksldjump"/>
            </a:endParaRPr>
          </a:p>
          <a:p>
            <a:r>
              <a:rPr lang="ru-RU" dirty="0" smtClean="0">
                <a:hlinkClick r:id="rId5" action="ppaction://hlinksldjump"/>
              </a:rPr>
              <a:t>Мотор для рольставен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Пластиковый концевой держатель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Уплотнитель нижней рельсы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Уплотнитель верхней планки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Установочный комплект Н для рольставен </a:t>
            </a:r>
            <a:r>
              <a:rPr lang="en-US" dirty="0" smtClean="0">
                <a:hlinkClick r:id="rId9" action="ppaction://hlinksldjump"/>
              </a:rPr>
              <a:t>SCL</a:t>
            </a:r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Установочный комплект </a:t>
            </a:r>
            <a:r>
              <a:rPr lang="en-US" dirty="0" smtClean="0">
                <a:hlinkClick r:id="rId10" action="ppaction://hlinksldjump"/>
              </a:rPr>
              <a:t>I</a:t>
            </a:r>
            <a:r>
              <a:rPr lang="ru-RU" dirty="0" smtClean="0">
                <a:hlinkClick r:id="rId10" action="ppaction://hlinksldjump"/>
              </a:rPr>
              <a:t> для рольставен </a:t>
            </a:r>
            <a:r>
              <a:rPr lang="en-US" dirty="0" smtClean="0">
                <a:hlinkClick r:id="rId10" action="ppaction://hlinksldjump"/>
              </a:rPr>
              <a:t>SCL</a:t>
            </a:r>
            <a:endParaRPr lang="ru-RU" dirty="0" smtClean="0"/>
          </a:p>
          <a:p>
            <a:r>
              <a:rPr lang="ru-RU" dirty="0" smtClean="0">
                <a:hlinkClick r:id="rId11" action="ppaction://hlinksldjump"/>
              </a:rPr>
              <a:t>Установочный комплект </a:t>
            </a:r>
            <a:r>
              <a:rPr lang="en-US" dirty="0" smtClean="0">
                <a:hlinkClick r:id="rId11" action="ppaction://hlinksldjump"/>
              </a:rPr>
              <a:t>M</a:t>
            </a:r>
            <a:r>
              <a:rPr lang="ru-RU" dirty="0" smtClean="0">
                <a:hlinkClick r:id="rId11" action="ppaction://hlinksldjump"/>
              </a:rPr>
              <a:t> для рольставен </a:t>
            </a:r>
            <a:r>
              <a:rPr lang="en-US" dirty="0" smtClean="0">
                <a:hlinkClick r:id="rId11" action="ppaction://hlinksldjump"/>
              </a:rPr>
              <a:t>SCL</a:t>
            </a:r>
            <a:endParaRPr lang="ru-RU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Ручка управления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2"/>
            <a:r>
              <a:rPr lang="en-US" dirty="0" smtClean="0"/>
              <a:t>ZCZ 171 – </a:t>
            </a:r>
            <a:r>
              <a:rPr lang="ru-RU" dirty="0" smtClean="0"/>
              <a:t>ручка-стержень длиной 80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5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90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6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1,4 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7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1,7 м</a:t>
            </a:r>
          </a:p>
          <a:p>
            <a:pPr lvl="2"/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9579" t="32946" r="31075" b="28294"/>
          <a:stretch>
            <a:fillRect/>
          </a:stretch>
        </p:blipFill>
        <p:spPr bwMode="auto">
          <a:xfrm>
            <a:off x="6786578" y="1928802"/>
            <a:ext cx="11430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</a:p>
          <a:p>
            <a:pPr lvl="2"/>
            <a:r>
              <a:rPr lang="ru-RU" dirty="0" smtClean="0"/>
              <a:t>Левая,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9467683406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9467683408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  <a:p>
            <a:pPr lvl="2"/>
            <a:r>
              <a:rPr lang="ru-RU" dirty="0" smtClean="0"/>
              <a:t>Правая,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3408</a:t>
            </a:r>
          </a:p>
          <a:p>
            <a:pPr marL="1714500" lvl="8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Опора боковой направляющей, алюминий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86" t="34570" r="88281" b="17578"/>
          <a:stretch>
            <a:fillRect/>
          </a:stretch>
        </p:blipFill>
        <p:spPr bwMode="auto">
          <a:xfrm>
            <a:off x="6572264" y="1357298"/>
            <a:ext cx="94179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63347" t="26367" r="23047" b="11132"/>
          <a:stretch>
            <a:fillRect/>
          </a:stretch>
        </p:blipFill>
        <p:spPr bwMode="auto">
          <a:xfrm>
            <a:off x="7858148" y="2857496"/>
            <a:ext cx="93316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</a:p>
          <a:p>
            <a:endParaRPr lang="en-US" dirty="0" smtClean="0"/>
          </a:p>
          <a:p>
            <a:endParaRPr lang="en-US" dirty="0" smtClean="0"/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M06, M08, M10	-	94676951M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P0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P06, P08, P10	-	94676951P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S06, S08, S10		-	94676951S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Нижняя опора, алюминий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836" t="53711" r="46178" b="18945"/>
          <a:stretch>
            <a:fillRect/>
          </a:stretch>
        </p:blipFill>
        <p:spPr bwMode="auto">
          <a:xfrm>
            <a:off x="5072066" y="3071810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Мотор для рольставен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SML</a:t>
            </a:r>
            <a:endParaRPr lang="ru-RU" dirty="0" smtClean="0"/>
          </a:p>
          <a:p>
            <a:pPr lvl="5"/>
            <a:r>
              <a:rPr lang="ru-RU" sz="2000" dirty="0" smtClean="0">
                <a:solidFill>
                  <a:srgbClr val="0070C0"/>
                </a:solidFill>
              </a:rPr>
              <a:t>Код	- 862210</a:t>
            </a: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SSL</a:t>
            </a: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- 86</a:t>
            </a:r>
            <a:r>
              <a:rPr lang="en-US" sz="2000" dirty="0" smtClean="0">
                <a:solidFill>
                  <a:srgbClr val="0070C0"/>
                </a:solidFill>
              </a:rPr>
              <a:t>3678</a:t>
            </a:r>
            <a:endParaRPr lang="ru-RU" sz="2000" dirty="0" smtClean="0">
              <a:solidFill>
                <a:srgbClr val="0070C0"/>
              </a:solidFill>
            </a:endParaRPr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122" name="Picture 3" descr="P:\File Exchange\SES\Запчасти на рольставни  SML\Рольставн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31641" t="36275" r="47265" b="32352"/>
          <a:stretch>
            <a:fillRect/>
          </a:stretch>
        </p:blipFill>
        <p:spPr bwMode="auto">
          <a:xfrm>
            <a:off x="6286512" y="3643314"/>
            <a:ext cx="20895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Пластиковый концевой держатель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SML, SSL</a:t>
            </a:r>
            <a:r>
              <a:rPr lang="ru-RU" dirty="0" smtClean="0"/>
              <a:t> 0000</a:t>
            </a:r>
            <a:r>
              <a:rPr lang="en-US" dirty="0" smtClean="0"/>
              <a:t>e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4"/>
            <a:r>
              <a:rPr lang="ru-RU" dirty="0" smtClean="0"/>
              <a:t>Левый изнутри</a:t>
            </a:r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- 93737851</a:t>
            </a:r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r>
              <a:rPr lang="ru-RU" dirty="0" smtClean="0"/>
              <a:t>Правый изнутри</a:t>
            </a: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- 937575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4531" t="39165" r="44922" b="43211"/>
          <a:stretch>
            <a:fillRect/>
          </a:stretch>
        </p:blipFill>
        <p:spPr bwMode="auto">
          <a:xfrm>
            <a:off x="6429388" y="2071678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5859" t="54831" r="33008" b="29503"/>
          <a:stretch>
            <a:fillRect/>
          </a:stretch>
        </p:blipFill>
        <p:spPr bwMode="auto">
          <a:xfrm>
            <a:off x="6643702" y="4000504"/>
            <a:ext cx="13573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br>
              <a:rPr lang="ru-RU" sz="1600" dirty="0" smtClean="0"/>
            </a:br>
            <a:r>
              <a:rPr lang="ru-RU" sz="2000" dirty="0" smtClean="0"/>
              <a:t>Уплотнитель нижней рельсы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9467762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9467763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9467764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9467766</a:t>
            </a:r>
            <a:endParaRPr lang="en-US" sz="18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Уплотнитель верхней планки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</a:t>
            </a:r>
            <a:r>
              <a:rPr lang="ru-RU" sz="1800" dirty="0" smtClean="0">
                <a:solidFill>
                  <a:srgbClr val="006CA5"/>
                </a:solidFill>
              </a:rPr>
              <a:t>9373812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</a:t>
            </a:r>
            <a:r>
              <a:rPr lang="ru-RU" sz="1800" dirty="0" smtClean="0">
                <a:solidFill>
                  <a:srgbClr val="006CA5"/>
                </a:solidFill>
              </a:rPr>
              <a:t>9373813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</a:t>
            </a:r>
            <a:r>
              <a:rPr lang="ru-RU" sz="1800" dirty="0" smtClean="0">
                <a:solidFill>
                  <a:srgbClr val="006CA5"/>
                </a:solidFill>
              </a:rPr>
              <a:t>9373814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</a:t>
            </a:r>
            <a:r>
              <a:rPr lang="ru-RU" sz="1800" dirty="0" smtClean="0">
                <a:solidFill>
                  <a:srgbClr val="006CA5"/>
                </a:solidFill>
              </a:rPr>
              <a:t>373816</a:t>
            </a:r>
            <a:endParaRPr lang="en-US" sz="18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Установочный комплект </a:t>
            </a:r>
            <a:r>
              <a:rPr lang="en-US" sz="2000" dirty="0" smtClean="0"/>
              <a:t>H </a:t>
            </a:r>
            <a:r>
              <a:rPr lang="ru-RU" sz="2000" dirty="0" smtClean="0"/>
              <a:t>для рольставен </a:t>
            </a:r>
            <a:r>
              <a:rPr lang="en-US" sz="2000" dirty="0" smtClean="0"/>
              <a:t>SCL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- 937434</a:t>
            </a:r>
            <a:endParaRPr lang="en-US" sz="20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524" t="28962" r="12695" b="14114"/>
          <a:stretch>
            <a:fillRect/>
          </a:stretch>
        </p:blipFill>
        <p:spPr bwMode="auto">
          <a:xfrm>
            <a:off x="5429256" y="1428736"/>
            <a:ext cx="31432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</a:t>
            </a:r>
            <a:r>
              <a:rPr lang="en-US" sz="2000" dirty="0" smtClean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I </a:t>
            </a:r>
            <a:r>
              <a:rPr lang="ru-RU" sz="2000" dirty="0" smtClean="0"/>
              <a:t>для рольставен </a:t>
            </a:r>
            <a:r>
              <a:rPr lang="en-US" sz="2000" dirty="0" smtClean="0"/>
              <a:t>SCL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35387" r="38476" b="9567"/>
          <a:stretch>
            <a:fillRect/>
          </a:stretch>
        </p:blipFill>
        <p:spPr bwMode="auto">
          <a:xfrm>
            <a:off x="5500694" y="1500174"/>
            <a:ext cx="257176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</a:t>
            </a:r>
            <a:r>
              <a:rPr lang="en-US" sz="2000" dirty="0" smtClean="0">
                <a:solidFill>
                  <a:srgbClr val="0070C0"/>
                </a:solidFill>
              </a:rPr>
              <a:t>611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M </a:t>
            </a:r>
            <a:r>
              <a:rPr lang="ru-RU" sz="2000" dirty="0" smtClean="0"/>
              <a:t>для рольставен </a:t>
            </a:r>
            <a:r>
              <a:rPr lang="en-US" sz="2000" dirty="0" smtClean="0"/>
              <a:t>SCL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0352" t="43946" r="13281" b="7226"/>
          <a:stretch>
            <a:fillRect/>
          </a:stretch>
        </p:blipFill>
        <p:spPr bwMode="auto">
          <a:xfrm>
            <a:off x="5214942" y="1857364"/>
            <a:ext cx="32147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 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Продукция </a:t>
            </a:r>
            <a:r>
              <a:rPr lang="en-US" sz="2400" dirty="0" smtClean="0"/>
              <a:t>VES </a:t>
            </a:r>
            <a:r>
              <a:rPr lang="en-US" sz="2000" dirty="0" smtClean="0"/>
              <a:t>(</a:t>
            </a:r>
            <a:r>
              <a:rPr lang="ru-RU" sz="2000" dirty="0" smtClean="0"/>
              <a:t>производство до</a:t>
            </a:r>
            <a:r>
              <a:rPr lang="en-US" sz="2000" dirty="0" smtClean="0"/>
              <a:t> 2003 </a:t>
            </a:r>
            <a:r>
              <a:rPr lang="ru-RU" sz="2000" dirty="0" smtClean="0"/>
              <a:t>г</a:t>
            </a:r>
            <a:r>
              <a:rPr lang="en-US" sz="2000" dirty="0" smtClean="0"/>
              <a:t>)</a:t>
            </a:r>
            <a:r>
              <a:rPr lang="ru-RU" sz="2000" dirty="0" smtClean="0"/>
              <a:t> </a:t>
            </a:r>
            <a:r>
              <a:rPr lang="ru-RU" sz="2400" dirty="0" smtClean="0"/>
              <a:t>и </a:t>
            </a:r>
            <a:br>
              <a:rPr lang="ru-RU" sz="2400" dirty="0" smtClean="0"/>
            </a:br>
            <a:r>
              <a:rPr lang="en-US" sz="2400" dirty="0" smtClean="0"/>
              <a:t>V21</a:t>
            </a:r>
            <a:r>
              <a:rPr lang="ru-RU" sz="2400" dirty="0" smtClean="0"/>
              <a:t> </a:t>
            </a:r>
            <a:r>
              <a:rPr lang="ru-RU" sz="2000" dirty="0" smtClean="0"/>
              <a:t>(производство с 2003 г)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00034" y="5429264"/>
            <a:ext cx="8005201" cy="361188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b="1" dirty="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71472" y="4214818"/>
            <a:ext cx="7977480" cy="428628"/>
          </a:xfrm>
          <a:prstGeom prst="rect">
            <a:avLst/>
          </a:prstGeom>
          <a:solidFill>
            <a:srgbClr val="C0C0C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498079" y="3929066"/>
            <a:ext cx="811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1343111" y="3929066"/>
            <a:ext cx="103337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2416743" y="3929066"/>
            <a:ext cx="125514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3718976" y="3929066"/>
            <a:ext cx="1476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5247530" y="3929066"/>
            <a:ext cx="162475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6928485" y="3929066"/>
            <a:ext cx="177260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626709" y="3620647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55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1571604" y="3620647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66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2720644" y="3620647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78</a:t>
            </a: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4149394" y="3620647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94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675957" y="3620647"/>
            <a:ext cx="74230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114</a:t>
            </a: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39746" y="3620647"/>
            <a:ext cx="84703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134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571472" y="3929066"/>
            <a:ext cx="2643206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ru-RU" altLang="da-DK" sz="1200" dirty="0" smtClean="0">
                <a:solidFill>
                  <a:srgbClr val="7030A0"/>
                </a:solidFill>
              </a:rPr>
              <a:t>Код ширины </a:t>
            </a:r>
            <a:r>
              <a:rPr lang="en-US" altLang="da-DK" sz="1200" dirty="0" smtClean="0">
                <a:solidFill>
                  <a:srgbClr val="7030A0"/>
                </a:solidFill>
              </a:rPr>
              <a:t>VES (</a:t>
            </a:r>
            <a:r>
              <a:rPr lang="ru-RU" altLang="da-DK" sz="1200" dirty="0" smtClean="0">
                <a:solidFill>
                  <a:srgbClr val="7030A0"/>
                </a:solidFill>
              </a:rPr>
              <a:t>до 2003 г</a:t>
            </a:r>
            <a:r>
              <a:rPr lang="en-US" altLang="da-DK" sz="1200" dirty="0" smtClean="0">
                <a:solidFill>
                  <a:srgbClr val="7030A0"/>
                </a:solidFill>
              </a:rPr>
              <a:t>)</a:t>
            </a:r>
            <a:endParaRPr lang="en-GB" altLang="da-DK" sz="1200" dirty="0">
              <a:solidFill>
                <a:srgbClr val="7030A0"/>
              </a:solidFill>
            </a:endParaRPr>
          </a:p>
        </p:txBody>
      </p: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1571604" y="4242694"/>
            <a:ext cx="51899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 2</a:t>
            </a:r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2682467" y="4239519"/>
            <a:ext cx="50205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 3</a:t>
            </a:r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4146663" y="4242694"/>
            <a:ext cx="51899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 4</a:t>
            </a: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5825666" y="4239519"/>
            <a:ext cx="39733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6</a:t>
            </a: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>
            <a:off x="7499463" y="4242694"/>
            <a:ext cx="51899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 8</a:t>
            </a: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535245" y="5385702"/>
            <a:ext cx="52361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 C</a:t>
            </a: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1540960" y="5385702"/>
            <a:ext cx="49897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 F</a:t>
            </a: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2747131" y="5382527"/>
            <a:ext cx="5913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M </a:t>
            </a:r>
          </a:p>
        </p:txBody>
      </p:sp>
      <p:sp>
        <p:nvSpPr>
          <p:cNvPr id="47" name="Rectangle 29"/>
          <p:cNvSpPr>
            <a:spLocks noChangeArrowheads="1"/>
          </p:cNvSpPr>
          <p:nvPr/>
        </p:nvSpPr>
        <p:spPr bwMode="auto">
          <a:xfrm>
            <a:off x="4131522" y="5382527"/>
            <a:ext cx="49127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 P</a:t>
            </a:r>
          </a:p>
        </p:txBody>
      </p:sp>
      <p:sp>
        <p:nvSpPr>
          <p:cNvPr id="48" name="Rectangle 30"/>
          <p:cNvSpPr>
            <a:spLocks noChangeArrowheads="1"/>
          </p:cNvSpPr>
          <p:nvPr/>
        </p:nvSpPr>
        <p:spPr bwMode="auto">
          <a:xfrm>
            <a:off x="5811901" y="5382527"/>
            <a:ext cx="41427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S</a:t>
            </a:r>
          </a:p>
        </p:txBody>
      </p:sp>
      <p:sp>
        <p:nvSpPr>
          <p:cNvPr id="49" name="Rectangle 31"/>
          <p:cNvSpPr>
            <a:spLocks noChangeArrowheads="1"/>
          </p:cNvSpPr>
          <p:nvPr/>
        </p:nvSpPr>
        <p:spPr bwMode="auto">
          <a:xfrm>
            <a:off x="7485698" y="5363477"/>
            <a:ext cx="53593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b="1" dirty="0"/>
              <a:t> U</a:t>
            </a:r>
          </a:p>
        </p:txBody>
      </p:sp>
      <p:sp>
        <p:nvSpPr>
          <p:cNvPr id="51" name="AutoShape 33"/>
          <p:cNvSpPr>
            <a:spLocks noChangeArrowheads="1"/>
          </p:cNvSpPr>
          <p:nvPr/>
        </p:nvSpPr>
        <p:spPr bwMode="auto">
          <a:xfrm>
            <a:off x="1027067" y="4500570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56" name="Rectangle 21"/>
          <p:cNvSpPr>
            <a:spLocks noChangeArrowheads="1"/>
          </p:cNvSpPr>
          <p:nvPr/>
        </p:nvSpPr>
        <p:spPr bwMode="auto">
          <a:xfrm>
            <a:off x="642910" y="4214818"/>
            <a:ext cx="51899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2000" dirty="0"/>
              <a:t> </a:t>
            </a:r>
            <a:r>
              <a:rPr lang="ru-RU" altLang="da-DK" sz="2000" dirty="0" smtClean="0"/>
              <a:t>1</a:t>
            </a:r>
            <a:endParaRPr lang="en-GB" altLang="da-DK" sz="2000" dirty="0"/>
          </a:p>
        </p:txBody>
      </p:sp>
      <p:sp>
        <p:nvSpPr>
          <p:cNvPr id="57" name="AutoShape 33"/>
          <p:cNvSpPr>
            <a:spLocks noChangeArrowheads="1"/>
          </p:cNvSpPr>
          <p:nvPr/>
        </p:nvSpPr>
        <p:spPr bwMode="auto">
          <a:xfrm>
            <a:off x="1928794" y="4500570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58" name="AutoShape 33"/>
          <p:cNvSpPr>
            <a:spLocks noChangeArrowheads="1"/>
          </p:cNvSpPr>
          <p:nvPr/>
        </p:nvSpPr>
        <p:spPr bwMode="auto">
          <a:xfrm>
            <a:off x="4500562" y="4484869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59" name="AutoShape 33"/>
          <p:cNvSpPr>
            <a:spLocks noChangeArrowheads="1"/>
          </p:cNvSpPr>
          <p:nvPr/>
        </p:nvSpPr>
        <p:spPr bwMode="auto">
          <a:xfrm>
            <a:off x="3071802" y="4500570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60" name="AutoShape 33"/>
          <p:cNvSpPr>
            <a:spLocks noChangeArrowheads="1"/>
          </p:cNvSpPr>
          <p:nvPr/>
        </p:nvSpPr>
        <p:spPr bwMode="auto">
          <a:xfrm>
            <a:off x="6143636" y="4500570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61" name="AutoShape 33"/>
          <p:cNvSpPr>
            <a:spLocks noChangeArrowheads="1"/>
          </p:cNvSpPr>
          <p:nvPr/>
        </p:nvSpPr>
        <p:spPr bwMode="auto">
          <a:xfrm>
            <a:off x="7929586" y="4572008"/>
            <a:ext cx="401661" cy="1230147"/>
          </a:xfrm>
          <a:prstGeom prst="curvedLeftArrow">
            <a:avLst>
              <a:gd name="adj1" fmla="val 75879"/>
              <a:gd name="adj2" fmla="val 109721"/>
              <a:gd name="adj3" fmla="val 33333"/>
            </a:avLst>
          </a:prstGeom>
          <a:solidFill>
            <a:srgbClr val="3399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500034" y="5786454"/>
            <a:ext cx="2714644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ru-RU" altLang="da-DK" sz="1200" b="1" dirty="0" smtClean="0">
                <a:solidFill>
                  <a:srgbClr val="7030A0"/>
                </a:solidFill>
              </a:rPr>
              <a:t>Код ширины </a:t>
            </a:r>
            <a:r>
              <a:rPr lang="en-US" altLang="da-DK" sz="1200" b="1" dirty="0" smtClean="0">
                <a:solidFill>
                  <a:srgbClr val="7030A0"/>
                </a:solidFill>
              </a:rPr>
              <a:t>V21 (</a:t>
            </a:r>
            <a:r>
              <a:rPr lang="ru-RU" altLang="da-DK" sz="1200" b="1" dirty="0" smtClean="0">
                <a:solidFill>
                  <a:srgbClr val="7030A0"/>
                </a:solidFill>
              </a:rPr>
              <a:t>с 2003 г)</a:t>
            </a:r>
            <a:endParaRPr lang="en-GB" altLang="da-DK" sz="1200" b="1" dirty="0">
              <a:solidFill>
                <a:srgbClr val="7030A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7158" y="328612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Различия в кодах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64" name="Picture 4" descr="1001_01"/>
          <p:cNvPicPr>
            <a:picLocks noChangeAspect="1" noChangeArrowheads="1"/>
          </p:cNvPicPr>
          <p:nvPr/>
        </p:nvPicPr>
        <p:blipFill>
          <a:blip r:embed="rId3" cstate="print"/>
          <a:srcRect l="11674" t="19981" r="5455" b="13934"/>
          <a:stretch>
            <a:fillRect/>
          </a:stretch>
        </p:blipFill>
        <p:spPr bwMode="auto">
          <a:xfrm>
            <a:off x="6124918" y="1071546"/>
            <a:ext cx="2376172" cy="192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 descr="G_245"/>
          <p:cNvPicPr preferRelativeResize="0">
            <a:picLocks noChangeArrowheads="1"/>
          </p:cNvPicPr>
          <p:nvPr/>
        </p:nvPicPr>
        <p:blipFill>
          <a:blip r:embed="rId4" cstate="print"/>
          <a:srcRect l="12602" t="16180" r="12602" b="24001"/>
          <a:stretch>
            <a:fillRect/>
          </a:stretch>
        </p:blipFill>
        <p:spPr bwMode="auto">
          <a:xfrm>
            <a:off x="3481712" y="1142984"/>
            <a:ext cx="2286016" cy="1857387"/>
          </a:xfrm>
          <a:prstGeom prst="rect">
            <a:avLst/>
          </a:prstGeom>
          <a:noFill/>
        </p:spPr>
      </p:pic>
      <p:sp>
        <p:nvSpPr>
          <p:cNvPr id="66" name="Line 6"/>
          <p:cNvSpPr>
            <a:spLocks noChangeShapeType="1"/>
          </p:cNvSpPr>
          <p:nvPr/>
        </p:nvSpPr>
        <p:spPr bwMode="auto">
          <a:xfrm>
            <a:off x="7910868" y="928670"/>
            <a:ext cx="898" cy="71886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7" name="Line 7"/>
          <p:cNvSpPr>
            <a:spLocks noChangeShapeType="1"/>
          </p:cNvSpPr>
          <p:nvPr/>
        </p:nvSpPr>
        <p:spPr bwMode="auto">
          <a:xfrm>
            <a:off x="6696422" y="1500174"/>
            <a:ext cx="898" cy="85436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8" name="Line 8"/>
          <p:cNvSpPr>
            <a:spLocks noChangeShapeType="1"/>
          </p:cNvSpPr>
          <p:nvPr/>
        </p:nvSpPr>
        <p:spPr bwMode="auto">
          <a:xfrm>
            <a:off x="7000892" y="928670"/>
            <a:ext cx="899" cy="76403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9" name="Line 9"/>
          <p:cNvSpPr>
            <a:spLocks noChangeShapeType="1"/>
          </p:cNvSpPr>
          <p:nvPr/>
        </p:nvSpPr>
        <p:spPr bwMode="auto">
          <a:xfrm>
            <a:off x="7286644" y="1142984"/>
            <a:ext cx="899" cy="76403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>
            <a:off x="7767992" y="1643050"/>
            <a:ext cx="899" cy="71886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1" name="Line 11"/>
          <p:cNvSpPr>
            <a:spLocks noChangeShapeType="1"/>
          </p:cNvSpPr>
          <p:nvPr/>
        </p:nvSpPr>
        <p:spPr bwMode="auto">
          <a:xfrm flipV="1">
            <a:off x="4553282" y="1214422"/>
            <a:ext cx="0" cy="36131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2" name="Line 12"/>
          <p:cNvSpPr>
            <a:spLocks noChangeShapeType="1"/>
          </p:cNvSpPr>
          <p:nvPr/>
        </p:nvSpPr>
        <p:spPr bwMode="auto">
          <a:xfrm flipV="1">
            <a:off x="4767596" y="1500174"/>
            <a:ext cx="899" cy="45540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 flipV="1">
            <a:off x="3981778" y="1857364"/>
            <a:ext cx="899" cy="50057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4" name="Line 14"/>
          <p:cNvSpPr>
            <a:spLocks noChangeShapeType="1"/>
          </p:cNvSpPr>
          <p:nvPr/>
        </p:nvSpPr>
        <p:spPr bwMode="auto">
          <a:xfrm flipV="1">
            <a:off x="5124786" y="1214421"/>
            <a:ext cx="0" cy="44802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" name="Line 15"/>
          <p:cNvSpPr>
            <a:spLocks noChangeShapeType="1"/>
          </p:cNvSpPr>
          <p:nvPr/>
        </p:nvSpPr>
        <p:spPr bwMode="auto">
          <a:xfrm flipV="1">
            <a:off x="4910472" y="1785926"/>
            <a:ext cx="0" cy="54573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428596" y="1428736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</a:rPr>
              <a:t>Более глубокая установка в кровлю у окон </a:t>
            </a:r>
            <a:r>
              <a:rPr lang="en-US" sz="1600" b="1" i="1" dirty="0" smtClean="0">
                <a:solidFill>
                  <a:srgbClr val="7030A0"/>
                </a:solidFill>
              </a:rPr>
              <a:t>V21 </a:t>
            </a:r>
            <a:r>
              <a:rPr lang="en-US" sz="1600" i="1" dirty="0" smtClean="0">
                <a:solidFill>
                  <a:srgbClr val="7030A0"/>
                </a:solidFill>
              </a:rPr>
              <a:t>(c 2003 </a:t>
            </a:r>
            <a:r>
              <a:rPr lang="ru-RU" sz="1600" i="1" dirty="0" smtClean="0">
                <a:solidFill>
                  <a:srgbClr val="7030A0"/>
                </a:solidFill>
              </a:rPr>
              <a:t>г</a:t>
            </a:r>
            <a:r>
              <a:rPr lang="en-US" sz="1600" i="1" dirty="0" smtClean="0">
                <a:solidFill>
                  <a:srgbClr val="7030A0"/>
                </a:solidFill>
              </a:rPr>
              <a:t>)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79" name="Rectangle 18"/>
          <p:cNvSpPr>
            <a:spLocks noChangeArrowheads="1"/>
          </p:cNvSpPr>
          <p:nvPr/>
        </p:nvSpPr>
        <p:spPr bwMode="auto">
          <a:xfrm>
            <a:off x="6357950" y="3079921"/>
            <a:ext cx="1714512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US" altLang="da-DK" sz="1200" b="1" dirty="0" smtClean="0"/>
              <a:t>V21 </a:t>
            </a:r>
            <a:r>
              <a:rPr lang="en-US" altLang="da-DK" sz="1200" dirty="0" smtClean="0"/>
              <a:t>(</a:t>
            </a:r>
            <a:r>
              <a:rPr lang="ru-RU" altLang="da-DK" sz="1200" dirty="0" smtClean="0"/>
              <a:t>с 2003 г)</a:t>
            </a:r>
            <a:endParaRPr lang="en-GB" altLang="da-DK" sz="1200" dirty="0"/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3786182" y="3071810"/>
            <a:ext cx="1714512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US" altLang="da-DK" sz="1200" b="1" dirty="0" smtClean="0"/>
              <a:t>VES </a:t>
            </a:r>
            <a:r>
              <a:rPr lang="en-US" altLang="da-DK" sz="1200" dirty="0" smtClean="0"/>
              <a:t>(</a:t>
            </a:r>
            <a:r>
              <a:rPr lang="ru-RU" altLang="da-DK" sz="1200" dirty="0" smtClean="0"/>
              <a:t> 2003 г)</a:t>
            </a:r>
            <a:endParaRPr lang="en-GB" altLang="da-DK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6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2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800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4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6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1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6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1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6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1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1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1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1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11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1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 autoUpdateAnimBg="0"/>
      <p:bldP spid="46" grpId="0" autoUpdateAnimBg="0"/>
      <p:bldP spid="47" grpId="0" autoUpdateAnimBg="0"/>
      <p:bldP spid="48" grpId="0" autoUpdateAnimBg="0"/>
      <p:bldP spid="49" grpId="0" autoUpdateAnimBg="0"/>
      <p:bldP spid="51" grpId="0" animBg="1"/>
      <p:bldP spid="56" grpId="0" autoUpdateAnimBg="0"/>
      <p:bldP spid="57" grpId="0" animBg="1"/>
      <p:bldP spid="58" grpId="0" animBg="1"/>
      <p:bldP spid="59" grpId="0" animBg="1"/>
      <p:bldP spid="60" grpId="0" animBg="1"/>
      <p:bldP spid="61" grpId="0" animBg="1"/>
      <p:bldP spid="62" grpId="0" autoUpdateAnimBg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utoUpdateAnimBg="0"/>
      <p:bldP spid="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Окна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Оклада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Откоса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Электрооборудования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Шторы</a:t>
            </a:r>
            <a:endParaRPr lang="en-US" dirty="0" smtClean="0"/>
          </a:p>
          <a:p>
            <a:r>
              <a:rPr lang="ru-RU" dirty="0" err="1" smtClean="0">
                <a:hlinkClick r:id="rId7" action="ppaction://hlinksldjump"/>
              </a:rPr>
              <a:t>Рольставен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Москитной сетки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Маркизета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43702" y="3143248"/>
            <a:ext cx="2099421" cy="1941947"/>
            <a:chOff x="1217675" y="5072074"/>
            <a:chExt cx="2599487" cy="21562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Oval 8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760824С0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760653F0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760653S0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760653U0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760652M0 + 760654M0 (760658M0)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+ 760654P0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+ 760654S0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+ 760654U0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760824M1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760652M1 +  760658M1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429388" y="3143248"/>
            <a:ext cx="2099421" cy="1941947"/>
            <a:chOff x="1217675" y="5072074"/>
            <a:chExt cx="2599487" cy="215626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Oval 12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761002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7610026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7611593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72074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7610074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62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72074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V21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окна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Деревянные</a:t>
            </a:r>
            <a:r>
              <a:rPr lang="en-US" dirty="0" smtClean="0"/>
              <a:t> </a:t>
            </a:r>
            <a:r>
              <a:rPr lang="en-US" sz="1200" dirty="0" smtClean="0"/>
              <a:t>(</a:t>
            </a:r>
            <a:r>
              <a:rPr lang="ru-RU" sz="1200" dirty="0" smtClean="0"/>
              <a:t>в том числе покрытые полиуретаном</a:t>
            </a:r>
            <a:r>
              <a:rPr lang="en-US" sz="1200" dirty="0" smtClean="0"/>
              <a:t>)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3" action="ppaction://hlinksldjump"/>
              </a:rPr>
              <a:t>Металлические</a:t>
            </a:r>
            <a:r>
              <a:rPr lang="ru-RU" dirty="0" smtClean="0"/>
              <a:t> </a:t>
            </a:r>
            <a:r>
              <a:rPr lang="ru-RU" sz="1200" dirty="0" smtClean="0"/>
              <a:t>(накладки, шарниры)</a:t>
            </a:r>
          </a:p>
          <a:p>
            <a:endParaRPr lang="ru-RU" sz="1200" dirty="0" smtClean="0"/>
          </a:p>
          <a:p>
            <a:r>
              <a:rPr lang="ru-RU" dirty="0" smtClean="0">
                <a:hlinkClick r:id="rId4" action="ppaction://hlinksldjump"/>
              </a:rPr>
              <a:t>Крепеж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5" action="ppaction://hlinksldjump"/>
              </a:rPr>
              <a:t>Пластмассовые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Стеклопакеты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Фильтр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Электрика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Окно-балкон </a:t>
            </a:r>
            <a:r>
              <a:rPr lang="en-US" dirty="0" smtClean="0">
                <a:hlinkClick r:id="rId10" action="ppaction://hlinksldjump"/>
              </a:rPr>
              <a:t>Cabrio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V21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</a:t>
            </a:r>
            <a:r>
              <a:rPr lang="ru-RU" dirty="0" smtClean="0">
                <a:solidFill>
                  <a:srgbClr val="FF0000"/>
                </a:solidFill>
              </a:rPr>
              <a:t> (до 2003 г)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3159)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</a:t>
            </a:r>
            <a:r>
              <a:rPr lang="ru-RU" dirty="0" smtClean="0">
                <a:solidFill>
                  <a:srgbClr val="FF0000"/>
                </a:solidFill>
              </a:rPr>
              <a:t> (до 2003 г)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</a:t>
            </a:r>
            <a:r>
              <a:rPr lang="ru-RU" dirty="0" smtClean="0">
                <a:solidFill>
                  <a:srgbClr val="FF0000"/>
                </a:solidFill>
              </a:rPr>
              <a:t> (до 2003 г)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</a:t>
            </a:r>
            <a:r>
              <a:rPr lang="en-US" dirty="0" smtClean="0">
                <a:solidFill>
                  <a:srgbClr val="FF0000"/>
                </a:solidFill>
              </a:rPr>
              <a:t>VES</a:t>
            </a:r>
            <a:r>
              <a:rPr lang="ru-RU" dirty="0" smtClean="0">
                <a:solidFill>
                  <a:srgbClr val="FF0000"/>
                </a:solidFill>
              </a:rPr>
              <a:t> (до 2003 г)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7663" y="168275"/>
            <a:ext cx="7032625" cy="13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Перекрывающая накладка коробки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(правая снаружи)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VES (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 2003 г, например,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GGL 308 3059)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медь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фрамуги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grpSp>
        <p:nvGrpSpPr>
          <p:cNvPr id="12" name="Group 11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9" name="Rectangle 8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28" name="Picture 4" descr="24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фрамуги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фрамуги</a:t>
            </a:r>
            <a:endParaRPr lang="ru-RU" sz="2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деревянные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Вентиляционный клапан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Коробка окна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фрамуги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grpSp>
        <p:nvGrpSpPr>
          <p:cNvPr id="16" name="Group 15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8193" name="Picture 1" descr="24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8194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фрамуги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фрамуги</a:t>
            </a:r>
            <a:endParaRPr lang="ru-RU" sz="2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600" dirty="0" smtClean="0"/>
              <a:t>Код окна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1066792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 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4371" y="1428736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 b="35135"/>
          <a:stretch>
            <a:fillRect/>
          </a:stretch>
        </p:blipFill>
        <p:spPr bwMode="auto">
          <a:xfrm>
            <a:off x="6232933" y="3500438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Посмотреть отличие продукции </a:t>
            </a:r>
            <a:r>
              <a:rPr lang="en-US" dirty="0" smtClean="0">
                <a:hlinkClick r:id="rId7" action="ppaction://hlinksldjump"/>
              </a:rPr>
              <a:t>VES</a:t>
            </a:r>
            <a:r>
              <a:rPr lang="ru-RU" dirty="0" smtClean="0">
                <a:hlinkClick r:id="rId7" action="ppaction://hlinksldjump"/>
              </a:rPr>
              <a:t> (до 2003 г)</a:t>
            </a:r>
            <a:r>
              <a:rPr lang="en-US" dirty="0" smtClean="0">
                <a:hlinkClick r:id="rId7" action="ppaction://hlinksldjump"/>
              </a:rPr>
              <a:t> </a:t>
            </a:r>
            <a:r>
              <a:rPr lang="ru-RU" dirty="0" smtClean="0">
                <a:hlinkClick r:id="rId7" action="ppaction://hlinksldjump"/>
              </a:rPr>
              <a:t>и </a:t>
            </a:r>
            <a:r>
              <a:rPr lang="en-US" dirty="0" smtClean="0">
                <a:hlinkClick r:id="rId7" action="ppaction://hlinksldjump"/>
              </a:rPr>
              <a:t>V21</a:t>
            </a:r>
            <a:r>
              <a:rPr lang="ru-RU" dirty="0" smtClean="0">
                <a:hlinkClick r:id="rId7" action="ppaction://hlinksldjump"/>
              </a:rPr>
              <a:t> (после 2003 г)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фрамуги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6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6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V21</a:t>
            </a:r>
            <a:r>
              <a:rPr lang="ru-RU" dirty="0" smtClean="0"/>
              <a:t> </a:t>
            </a:r>
            <a:r>
              <a:rPr lang="ru-RU" sz="1800" dirty="0" smtClean="0"/>
              <a:t>(с 2003 г)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GGL, GPL: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750014S3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750014U3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GGU, GPU: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753180C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753180F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7531803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7531804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7531806</a:t>
            </a: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2933" y="1428736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 b="35135"/>
          <a:stretch>
            <a:fillRect/>
          </a:stretch>
        </p:blipFill>
        <p:spPr bwMode="auto">
          <a:xfrm>
            <a:off x="6161495" y="3500438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снаружи)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фрамуги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214414" y="2357430"/>
            <a:ext cx="4546569" cy="2428892"/>
            <a:chOff x="1508138" y="2500306"/>
            <a:chExt cx="4546569" cy="242889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0063" y="13716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760617C0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760617F0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760617M0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760617P0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760617S0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760617U0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86380" y="3571876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фрамуги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760617F1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760617M1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760617P1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760617S1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760617U1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86380" y="3571876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фрамуги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 г, 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 </a:t>
            </a:r>
            <a:r>
              <a:rPr lang="en-US" dirty="0" smtClean="0">
                <a:hlinkClick r:id="rId3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kern="0" dirty="0" smtClean="0">
                <a:latin typeface="+mj-lt"/>
                <a:ea typeface="+mj-ea"/>
                <a:cs typeface="+mj-cs"/>
              </a:rPr>
              <a:t>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9830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V21 (</a:t>
            </a:r>
            <a:r>
              <a:rPr lang="ru-RU" dirty="0" smtClean="0"/>
              <a:t>с 2003г, 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VES</a:t>
            </a:r>
            <a:r>
              <a:rPr lang="ru-RU" dirty="0" smtClean="0"/>
              <a:t> </a:t>
            </a:r>
            <a:r>
              <a:rPr lang="ru-RU" sz="1600" dirty="0" smtClean="0"/>
              <a:t>(до 2003 г)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V21</a:t>
            </a:r>
            <a:r>
              <a:rPr lang="ru-RU" sz="1400" dirty="0" smtClean="0">
                <a:solidFill>
                  <a:srgbClr val="FF0000"/>
                </a:solidFill>
              </a:rPr>
              <a:t> (с 2003 г)</a:t>
            </a:r>
            <a:r>
              <a:rPr lang="en-US" sz="1400" dirty="0" smtClean="0">
                <a:solidFill>
                  <a:srgbClr val="FF0000"/>
                </a:solidFill>
              </a:rPr>
              <a:t> M04, M06, M08, M10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304, 306, 3</a:t>
            </a:r>
            <a:r>
              <a:rPr lang="ru-RU" sz="1400" dirty="0" smtClean="0">
                <a:solidFill>
                  <a:srgbClr val="FF0000"/>
                </a:solidFill>
              </a:rPr>
              <a:t>08</a:t>
            </a:r>
            <a:r>
              <a:rPr lang="en-US" sz="1400" dirty="0" smtClean="0">
                <a:solidFill>
                  <a:srgbClr val="FF0000"/>
                </a:solidFill>
              </a:rPr>
              <a:t>, 310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V21</a:t>
            </a:r>
            <a:r>
              <a:rPr lang="ru-RU" sz="1400" dirty="0" smtClean="0">
                <a:solidFill>
                  <a:srgbClr val="FF0000"/>
                </a:solidFill>
              </a:rPr>
              <a:t> (с 2003 г)</a:t>
            </a:r>
            <a:r>
              <a:rPr lang="en-US" sz="1400" dirty="0" smtClean="0">
                <a:solidFill>
                  <a:srgbClr val="FF0000"/>
                </a:solidFill>
              </a:rPr>
              <a:t> S06, S08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606, </a:t>
            </a:r>
            <a:r>
              <a:rPr lang="ru-RU" sz="1400" dirty="0" smtClean="0">
                <a:solidFill>
                  <a:srgbClr val="FF0000"/>
                </a:solidFill>
              </a:rPr>
              <a:t>60</a:t>
            </a:r>
            <a:r>
              <a:rPr lang="en-US" sz="1400" dirty="0" smtClean="0">
                <a:solidFill>
                  <a:srgbClr val="FF0000"/>
                </a:solidFill>
              </a:rPr>
              <a:t>8</a:t>
            </a:r>
            <a:endParaRPr lang="ru-RU" sz="1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>
                <a:hlinkClick r:id="rId2" action="ppaction://hlinksldjump"/>
              </a:rPr>
              <a:t>Перейти на страницу с клапанами </a:t>
            </a:r>
            <a:r>
              <a:rPr lang="en-US" dirty="0" smtClean="0">
                <a:hlinkClick r:id="rId2" action="ppaction://hlinksldjump"/>
              </a:rPr>
              <a:t>V21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GGL, GHL: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102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206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304, 306, 308, 310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408	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606, 608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750014S3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771" y="2285992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000636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отличие продукции </a:t>
            </a:r>
            <a:r>
              <a:rPr lang="en-US" dirty="0" smtClean="0">
                <a:hlinkClick r:id="rId5" action="ppaction://hlinksldjump"/>
              </a:rPr>
              <a:t>VES</a:t>
            </a:r>
            <a:r>
              <a:rPr lang="ru-RU" dirty="0" smtClean="0">
                <a:hlinkClick r:id="rId5" action="ppaction://hlinksldjump"/>
              </a:rPr>
              <a:t> (до 2003 г)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ru-RU" dirty="0" smtClean="0">
                <a:hlinkClick r:id="rId5" action="ppaction://hlinksldjump"/>
              </a:rPr>
              <a:t>и </a:t>
            </a:r>
            <a:r>
              <a:rPr lang="en-US" dirty="0" smtClean="0">
                <a:hlinkClick r:id="rId5" action="ppaction://hlinksldjump"/>
              </a:rPr>
              <a:t>V21</a:t>
            </a:r>
            <a:r>
              <a:rPr lang="ru-RU" dirty="0" smtClean="0">
                <a:hlinkClick r:id="rId5" action="ppaction://hlinksldjump"/>
              </a:rPr>
              <a:t> (после 2003 г)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2003г, 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2003г, 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 г, 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VES (</a:t>
            </a:r>
            <a:r>
              <a:rPr lang="ru-RU" sz="1600" dirty="0" smtClean="0"/>
              <a:t>до 2003г, 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50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dirty="0" smtClean="0"/>
              <a:t>V21 </a:t>
            </a:r>
            <a:r>
              <a:rPr lang="en-US" sz="1600" dirty="0" smtClean="0"/>
              <a:t>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endParaRPr lang="ru-RU" sz="1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dirty="0" smtClean="0"/>
              <a:t>	</a:t>
            </a:r>
            <a:r>
              <a:rPr lang="ru-RU" sz="1600" dirty="0" smtClean="0"/>
              <a:t>    </a:t>
            </a:r>
            <a:r>
              <a:rPr lang="en-US" sz="1400" dirty="0" smtClean="0"/>
              <a:t>GZL, GGL, GGU: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</a:t>
            </a:r>
            <a:r>
              <a:rPr lang="ru-RU" sz="1200" dirty="0" smtClean="0"/>
              <a:t>Шарнир рамы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для размеров </a:t>
            </a:r>
            <a:r>
              <a:rPr lang="en-US" sz="1050" dirty="0" smtClean="0"/>
              <a:t>C02, C04</a:t>
            </a:r>
            <a:r>
              <a:rPr lang="ru-RU" sz="1400" dirty="0" smtClean="0"/>
              <a:t>	</a:t>
            </a:r>
            <a:r>
              <a:rPr lang="en-US" sz="1400" dirty="0" smtClean="0"/>
              <a:t> </a:t>
            </a:r>
            <a:r>
              <a:rPr lang="en-US" sz="1600" kern="0" dirty="0" smtClean="0">
                <a:solidFill>
                  <a:srgbClr val="006CA5"/>
                </a:solidFill>
                <a:latin typeface="+mn-lt"/>
              </a:rPr>
              <a:t>020686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для остальных размеров </a:t>
            </a:r>
            <a:r>
              <a:rPr lang="ru-RU" sz="1400" dirty="0" smtClean="0"/>
              <a:t> </a:t>
            </a:r>
            <a:r>
              <a:rPr lang="ru-RU" sz="1600" kern="0" dirty="0" smtClean="0">
                <a:solidFill>
                  <a:srgbClr val="006CA5"/>
                </a:solidFill>
                <a:latin typeface="+mn-lt"/>
              </a:rPr>
              <a:t>020680</a:t>
            </a:r>
            <a:br>
              <a:rPr lang="ru-RU" sz="1600" kern="0" dirty="0" smtClean="0">
                <a:solidFill>
                  <a:srgbClr val="006CA5"/>
                </a:solidFill>
                <a:latin typeface="+mn-lt"/>
              </a:rPr>
            </a:br>
            <a:endParaRPr lang="en-US" sz="600" kern="0" dirty="0" smtClean="0">
              <a:solidFill>
                <a:srgbClr val="006CA5"/>
              </a:solidFill>
              <a:latin typeface="+mn-lt"/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рамы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для размеров </a:t>
            </a:r>
            <a:r>
              <a:rPr lang="en-US" sz="1050" dirty="0" smtClean="0"/>
              <a:t>C02, C04</a:t>
            </a:r>
            <a:r>
              <a:rPr lang="ru-RU" sz="1400" dirty="0" smtClean="0"/>
              <a:t>	</a:t>
            </a:r>
            <a:r>
              <a:rPr lang="en-US" sz="1400" dirty="0" smtClean="0"/>
              <a:t> </a:t>
            </a:r>
            <a:r>
              <a:rPr lang="en-US" sz="1600" kern="0" dirty="0" smtClean="0">
                <a:solidFill>
                  <a:srgbClr val="006CA5"/>
                </a:solidFill>
              </a:rPr>
              <a:t>02068</a:t>
            </a:r>
            <a:r>
              <a:rPr lang="ru-RU" sz="1600" kern="0" dirty="0" smtClean="0">
                <a:solidFill>
                  <a:srgbClr val="006CA5"/>
                </a:solidFill>
              </a:rPr>
              <a:t>5</a:t>
            </a:r>
            <a:endParaRPr lang="en-US" sz="1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для остальных размеров </a:t>
            </a:r>
            <a:r>
              <a:rPr lang="ru-RU" sz="1400" dirty="0" smtClean="0"/>
              <a:t> </a:t>
            </a:r>
            <a:r>
              <a:rPr lang="ru-RU" sz="1600" kern="0" dirty="0" smtClean="0">
                <a:solidFill>
                  <a:srgbClr val="006CA5"/>
                </a:solidFill>
              </a:rPr>
              <a:t>020679</a:t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en-US" sz="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		</a:t>
            </a:r>
            <a:r>
              <a:rPr lang="en-US" sz="1400" kern="0" dirty="0" smtClean="0">
                <a:solidFill>
                  <a:srgbClr val="006CA5"/>
                </a:solidFill>
              </a:rPr>
              <a:t> </a:t>
            </a:r>
            <a:r>
              <a:rPr lang="ru-RU" sz="1600" kern="0" dirty="0" smtClean="0">
                <a:solidFill>
                  <a:srgbClr val="006CA5"/>
                </a:solidFill>
              </a:rPr>
              <a:t>020752</a:t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ru-RU" sz="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		</a:t>
            </a:r>
            <a:r>
              <a:rPr lang="en-US" sz="1400" kern="0" dirty="0" smtClean="0">
                <a:solidFill>
                  <a:srgbClr val="006CA5"/>
                </a:solidFill>
              </a:rPr>
              <a:t> </a:t>
            </a:r>
            <a:r>
              <a:rPr lang="ru-RU" sz="1600" kern="0" dirty="0" smtClean="0">
                <a:solidFill>
                  <a:srgbClr val="006CA5"/>
                </a:solidFill>
              </a:rPr>
              <a:t>020751</a:t>
            </a:r>
            <a:endParaRPr lang="ru-RU" dirty="0" smtClean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dirty="0" smtClean="0"/>
              <a:t>VES </a:t>
            </a:r>
            <a:r>
              <a:rPr lang="en-US" sz="1600" dirty="0" smtClean="0"/>
              <a:t>(</a:t>
            </a:r>
            <a:r>
              <a:rPr lang="ru-RU" sz="1600" dirty="0" smtClean="0"/>
              <a:t>до 2003 г, например, </a:t>
            </a:r>
            <a:r>
              <a:rPr lang="en-US" sz="1600" dirty="0" smtClean="0"/>
              <a:t>GZL 308 1054)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lang="en-US" sz="1400" dirty="0" smtClean="0"/>
              <a:t>GZL, GGL:	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sz="1400" kern="0" dirty="0" smtClean="0">
                <a:latin typeface="+mn-lt"/>
              </a:rPr>
              <a:t>Комплект шарниров	</a:t>
            </a:r>
            <a:r>
              <a:rPr lang="en-US" sz="1400" kern="0" dirty="0" smtClean="0">
                <a:solidFill>
                  <a:srgbClr val="006CA5"/>
                </a:solidFill>
              </a:rPr>
              <a:t> </a:t>
            </a:r>
            <a:r>
              <a:rPr lang="en-US" sz="1600" kern="0" dirty="0" smtClean="0">
                <a:solidFill>
                  <a:srgbClr val="006CA5"/>
                </a:solidFill>
              </a:rPr>
              <a:t>0</a:t>
            </a:r>
            <a:r>
              <a:rPr lang="ru-RU" sz="1600" kern="0" dirty="0" smtClean="0">
                <a:solidFill>
                  <a:srgbClr val="006CA5"/>
                </a:solidFill>
              </a:rPr>
              <a:t>99966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224865" cy="5105400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V21 (</a:t>
            </a:r>
            <a:r>
              <a:rPr lang="ru-RU" dirty="0" smtClean="0">
                <a:hlinkClick r:id="rId2" action="ppaction://hlinksldjump"/>
              </a:rPr>
              <a:t>с 2003 г, например,  </a:t>
            </a:r>
            <a:r>
              <a:rPr lang="en-US" dirty="0" smtClean="0">
                <a:hlinkClick r:id="rId2" action="ppaction://hlinksldjump"/>
              </a:rPr>
              <a:t>GZL M08 1059D)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en-US" dirty="0" smtClean="0">
                <a:hlinkClick r:id="rId3" action="ppaction://hlinksldjump"/>
              </a:rPr>
              <a:t>VES (</a:t>
            </a:r>
            <a:r>
              <a:rPr lang="ru-RU" dirty="0" smtClean="0">
                <a:hlinkClick r:id="rId3" action="ppaction://hlinksldjump"/>
              </a:rPr>
              <a:t>до 2003 г, например, </a:t>
            </a:r>
            <a:r>
              <a:rPr lang="en-US" dirty="0" smtClean="0">
                <a:hlinkClick r:id="rId3" action="ppaction://hlinksldjump"/>
              </a:rPr>
              <a:t>GZL 308 1054)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2714612" y="2928934"/>
            <a:ext cx="3054659" cy="1500198"/>
            <a:chOff x="6089341" y="2928934"/>
            <a:chExt cx="3054659" cy="150019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29058" y="442913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5072074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Ручка идет отдельно от пружинных замков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V21 (</a:t>
            </a:r>
            <a:r>
              <a:rPr lang="ru-RU" dirty="0" smtClean="0"/>
              <a:t>с 2003 г, например,  </a:t>
            </a:r>
            <a:r>
              <a:rPr lang="en-US" dirty="0" smtClean="0"/>
              <a:t>GZL M08 1059D)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760665C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без замков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760991С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F04, F06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M04, M06, M08, M10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768230M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P06, P08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768230P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S06, S08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768230S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 </a:t>
            </a:r>
            <a:endParaRPr lang="ru-RU" sz="10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VES (</a:t>
            </a:r>
            <a:r>
              <a:rPr lang="ru-RU" dirty="0" smtClean="0"/>
              <a:t>до 2003 г, например, </a:t>
            </a:r>
            <a:r>
              <a:rPr lang="en-US" dirty="0" smtClean="0"/>
              <a:t>GZL 308 1054)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102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	6011181</a:t>
            </a: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206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6011182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04,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408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6011184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6011186</a:t>
            </a:r>
            <a:endParaRPr lang="ru-RU" sz="16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Замок (</a:t>
            </a:r>
            <a:r>
              <a:rPr lang="en-US" dirty="0" smtClean="0"/>
              <a:t>GGL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		</a:t>
            </a:r>
            <a:r>
              <a:rPr lang="ru-RU" dirty="0" smtClean="0">
                <a:solidFill>
                  <a:srgbClr val="0070C0"/>
                </a:solidFill>
              </a:rPr>
              <a:t>Код – 025154 </a:t>
            </a:r>
            <a:r>
              <a:rPr lang="ru-RU" sz="1200" dirty="0" smtClean="0"/>
              <a:t>или</a:t>
            </a:r>
            <a:r>
              <a:rPr lang="ru-RU" dirty="0" smtClean="0">
                <a:solidFill>
                  <a:srgbClr val="0070C0"/>
                </a:solidFill>
              </a:rPr>
              <a:t> 025140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9343" t="51059" r="50000" b="26695"/>
          <a:stretch>
            <a:fillRect/>
          </a:stretch>
        </p:blipFill>
        <p:spPr bwMode="auto">
          <a:xfrm>
            <a:off x="6072198" y="200024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Коробка окна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600" dirty="0" smtClean="0"/>
              <a:t>V21 (</a:t>
            </a:r>
            <a:r>
              <a:rPr lang="ru-RU" sz="1600" dirty="0" smtClean="0"/>
              <a:t>с 2003 г, например,  </a:t>
            </a:r>
            <a:r>
              <a:rPr lang="en-US" sz="1600" dirty="0" smtClean="0"/>
              <a:t>GGL M08 3073G)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281370"/>
          </a:xfrm>
        </p:spPr>
        <p:txBody>
          <a:bodyPr/>
          <a:lstStyle/>
          <a:p>
            <a:pPr lvl="4"/>
            <a:r>
              <a:rPr lang="en-US" dirty="0" smtClean="0"/>
              <a:t>GZL			GGL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C02	758927C021		751935C023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C04	758927C041		751935C043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F04	758927F041 		751935F043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F06	758927F061		751935F063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M04	758927M041		751935M043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M06 	758927M061		751935M063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M08	758927M081		751935M083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M10	758927M101		751935M103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P06	758927P061		751935P063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P08	758927P081		751935P083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S06	758927S061		751935S063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S08	758927S081		751935S083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4443249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Коробку окна возможно заказать отдельно как запчасть. Однако, при необходимости заменить коробку рекомендуется рассмотреть покупку нового окна  из-за высокой стоимости коробки и ее большого срока поставки.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(</a:t>
            </a:r>
            <a:r>
              <a:rPr lang="en-US" dirty="0" smtClean="0"/>
              <a:t>GPL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923916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GPL --- 3059</a:t>
            </a:r>
            <a:r>
              <a:rPr lang="en-US" dirty="0" smtClean="0"/>
              <a:t> </a:t>
            </a:r>
            <a:r>
              <a:rPr lang="ru-RU" dirty="0" smtClean="0"/>
              <a:t>алюминий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GPL --- 3073G</a:t>
            </a:r>
            <a:r>
              <a:rPr lang="ru-RU" dirty="0" smtClean="0"/>
              <a:t> алюминий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571472" y="4572008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Информацию по кодам для окон с другим стеклопакетом или с накладками из </a:t>
            </a:r>
            <a:r>
              <a:rPr lang="ru-RU" b="1" u="sng" kern="0" dirty="0" smtClean="0">
                <a:solidFill>
                  <a:srgbClr val="FF0000"/>
                </a:solidFill>
                <a:latin typeface="+mn-lt"/>
              </a:rPr>
              <a:t>меди</a:t>
            </a: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 уточняйте в отделе по работе с клиентами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--- 3059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--- 3073G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 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3073G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033455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Пружина 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sz="1600" dirty="0" smtClean="0"/>
              <a:t>Подходит для окон</a:t>
            </a:r>
            <a:r>
              <a:rPr lang="en-US" sz="1600" dirty="0" smtClean="0"/>
              <a:t> GTL, GTU</a:t>
            </a:r>
          </a:p>
          <a:p>
            <a:pPr lvl="0">
              <a:defRPr/>
            </a:pPr>
            <a:endParaRPr lang="ru-RU" sz="1600" dirty="0" smtClean="0"/>
          </a:p>
          <a:p>
            <a:pPr lvl="0">
              <a:defRPr/>
            </a:pPr>
            <a:endParaRPr lang="ru-RU" sz="1600" dirty="0" smtClean="0"/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Код – 	0294</a:t>
            </a:r>
            <a:r>
              <a:rPr lang="en-US" dirty="0" smtClean="0">
                <a:solidFill>
                  <a:srgbClr val="006CA5"/>
                </a:solidFill>
              </a:rPr>
              <a:t>8</a:t>
            </a:r>
            <a:r>
              <a:rPr lang="ru-RU" dirty="0" smtClean="0">
                <a:solidFill>
                  <a:srgbClr val="006CA5"/>
                </a:solidFill>
              </a:rPr>
              <a:t>7</a:t>
            </a: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</a:t>
            </a:r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029488</a:t>
            </a:r>
            <a:endParaRPr lang="en-US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dirty="0" smtClean="0">
              <a:solidFill>
                <a:srgbClr val="006CA5"/>
              </a:solidFill>
            </a:endParaRPr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83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1176" t="31429" r="75623" b="47856"/>
          <a:stretch>
            <a:fillRect/>
          </a:stretch>
        </p:blipFill>
        <p:spPr bwMode="auto">
          <a:xfrm>
            <a:off x="4929190" y="1829888"/>
            <a:ext cx="1357322" cy="30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>
            <a:off x="4214810" y="2714620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143372" y="3786190"/>
            <a:ext cx="157163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Заглушка пружины </a:t>
            </a:r>
            <a:r>
              <a:rPr lang="en-US" sz="2400" dirty="0" smtClean="0"/>
              <a:t>(GPL, GPU, GDL)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sz="1600" dirty="0" smtClean="0"/>
              <a:t>Для окон</a:t>
            </a:r>
            <a:r>
              <a:rPr lang="en-US" sz="1600" dirty="0" smtClean="0"/>
              <a:t> </a:t>
            </a:r>
          </a:p>
          <a:p>
            <a:pPr lvl="0">
              <a:defRPr/>
            </a:pPr>
            <a:endParaRPr lang="en-US" sz="1600" dirty="0" smtClean="0"/>
          </a:p>
          <a:p>
            <a:pPr lvl="0">
              <a:buNone/>
              <a:defRPr/>
            </a:pPr>
            <a:r>
              <a:rPr lang="en-US" sz="1400" dirty="0" smtClean="0"/>
              <a:t>	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031013</a:t>
            </a:r>
          </a:p>
          <a:p>
            <a:pPr lvl="0">
              <a:buNone/>
              <a:defRPr/>
            </a:pPr>
            <a:r>
              <a:rPr lang="en-US" sz="1400" dirty="0" smtClean="0"/>
              <a:t>	GPU C06, F06, M06, P06, S06 – 	</a:t>
            </a:r>
            <a:r>
              <a:rPr lang="en-US" sz="2000" dirty="0" smtClean="0">
                <a:solidFill>
                  <a:srgbClr val="006CA5"/>
                </a:solidFill>
              </a:rPr>
              <a:t>031017</a:t>
            </a:r>
          </a:p>
          <a:p>
            <a:pPr lvl="0">
              <a:buNone/>
              <a:defRPr/>
            </a:pPr>
            <a:r>
              <a:rPr lang="en-US" sz="1400" dirty="0" smtClean="0"/>
              <a:t>	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031019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031014</a:t>
            </a:r>
          </a:p>
          <a:p>
            <a:pPr lvl="0">
              <a:buNone/>
              <a:defRPr/>
            </a:pPr>
            <a:r>
              <a:rPr lang="en-US" sz="14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031020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GDL -		</a:t>
            </a:r>
            <a:r>
              <a:rPr lang="en-US" sz="2000" dirty="0" smtClean="0">
                <a:solidFill>
                  <a:srgbClr val="006CA5"/>
                </a:solidFill>
              </a:rPr>
              <a:t>		031034</a:t>
            </a:r>
            <a:endParaRPr lang="ru-RU" sz="14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3200" dirty="0" smtClean="0">
                <a:solidFill>
                  <a:srgbClr val="006CA5"/>
                </a:solidFill>
              </a:rPr>
              <a:t>				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84</a:t>
            </a:fld>
            <a:endParaRPr lang="da-DK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072066" y="2428868"/>
            <a:ext cx="785818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2653" t="24286" r="75131" b="35000"/>
          <a:stretch>
            <a:fillRect/>
          </a:stretch>
        </p:blipFill>
        <p:spPr bwMode="auto">
          <a:xfrm>
            <a:off x="5929322" y="1000108"/>
            <a:ext cx="6429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0191" t="22857" r="78578" b="37857"/>
          <a:stretch>
            <a:fillRect/>
          </a:stretch>
        </p:blipFill>
        <p:spPr bwMode="auto">
          <a:xfrm>
            <a:off x="7215206" y="1785926"/>
            <a:ext cx="3571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>
            <a:off x="5143504" y="4141792"/>
            <a:ext cx="192882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Крышка заглушки пружины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GPL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031048</a:t>
            </a:r>
          </a:p>
          <a:p>
            <a:pPr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GPU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031049</a:t>
            </a:r>
            <a:endParaRPr lang="en-US" sz="2400" dirty="0" smtClean="0">
              <a:solidFill>
                <a:srgbClr val="006CA5"/>
              </a:solidFill>
            </a:endParaRPr>
          </a:p>
          <a:p>
            <a:pPr lvl="0"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85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040" t="38571" r="68729" b="52143"/>
          <a:stretch>
            <a:fillRect/>
          </a:stretch>
        </p:blipFill>
        <p:spPr bwMode="auto">
          <a:xfrm>
            <a:off x="7000892" y="2214554"/>
            <a:ext cx="35719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Подъемный механизм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GTL, GTU</a:t>
            </a: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029479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86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2407" t="25000" r="75623" b="39285"/>
          <a:stretch>
            <a:fillRect/>
          </a:stretch>
        </p:blipFill>
        <p:spPr bwMode="auto">
          <a:xfrm>
            <a:off x="6215074" y="1571612"/>
            <a:ext cx="5715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Шпингалет </a:t>
            </a:r>
            <a:r>
              <a:rPr lang="en-US" sz="2400" dirty="0" smtClean="0"/>
              <a:t>(GPL, GPU, GTL, GTU)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GPL, GPU, GTL, GTU</a:t>
            </a: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029750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87</a:t>
            </a:fld>
            <a:endParaRPr lang="da-DK"/>
          </a:p>
        </p:txBody>
      </p:sp>
      <p:grpSp>
        <p:nvGrpSpPr>
          <p:cNvPr id="7" name="Group 6"/>
          <p:cNvGrpSpPr/>
          <p:nvPr/>
        </p:nvGrpSpPr>
        <p:grpSpPr>
          <a:xfrm>
            <a:off x="4143372" y="2143116"/>
            <a:ext cx="3562376" cy="2509854"/>
            <a:chOff x="3438516" y="2357430"/>
            <a:chExt cx="3562376" cy="250985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2804" t="28571" r="74393" b="47857"/>
            <a:stretch>
              <a:fillRect/>
            </a:stretch>
          </p:blipFill>
          <p:spPr bwMode="auto">
            <a:xfrm>
              <a:off x="3571868" y="2357430"/>
              <a:ext cx="3428992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>
              <a:off x="3438516" y="2714620"/>
              <a:ext cx="3429024" cy="2152664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Right Triangle 9"/>
            <p:cNvSpPr/>
            <p:nvPr/>
          </p:nvSpPr>
          <p:spPr bwMode="auto">
            <a:xfrm rot="10800000">
              <a:off x="3571868" y="2357430"/>
              <a:ext cx="3429024" cy="1928826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Газовый амортизатор </a:t>
            </a:r>
            <a:r>
              <a:rPr lang="en-US" dirty="0" smtClean="0"/>
              <a:t>(GXL)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857364"/>
            <a:ext cx="46672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28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GXL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Код –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015211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r>
              <a:rPr lang="ru-RU" sz="1200" b="1" dirty="0" smtClean="0"/>
              <a:t>Предназначение амортизатора:</a:t>
            </a:r>
            <a:r>
              <a:rPr lang="ru-RU" sz="1200" dirty="0" smtClean="0"/>
              <a:t>           </a:t>
            </a:r>
          </a:p>
          <a:p>
            <a:r>
              <a:rPr lang="ru-RU" sz="1200" dirty="0" smtClean="0"/>
              <a:t>Облегчает открывание окна по верхней оси. Пружина компенсирует вес поворотной части при открывании по верхней оси</a:t>
            </a: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Болт подъемного механизма </a:t>
            </a:r>
            <a:r>
              <a:rPr lang="en-US" dirty="0" smtClean="0"/>
              <a:t>(GXL)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GXL</a:t>
            </a: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</a:t>
            </a:r>
            <a:r>
              <a:rPr lang="en-US" sz="2000" dirty="0" smtClean="0">
                <a:solidFill>
                  <a:srgbClr val="006CA5"/>
                </a:solidFill>
              </a:rPr>
              <a:t>015217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89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6965" t="51970" r="14847" b="27649"/>
          <a:stretch>
            <a:fillRect/>
          </a:stretch>
        </p:blipFill>
        <p:spPr bwMode="auto">
          <a:xfrm>
            <a:off x="6357950" y="2357430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металлические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56699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Накладки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Упаковка с накладками/ </a:t>
            </a:r>
            <a:r>
              <a:rPr lang="ru-RU" dirty="0" err="1" smtClean="0">
                <a:hlinkClick r:id="rId3" action="ppaction://hlinksldjump"/>
              </a:rPr>
              <a:t>Байпак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Прижимная П-образная рамка стеклопакета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Поворотные шарниры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Крепеж 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Ручка на окно </a:t>
            </a:r>
            <a:r>
              <a:rPr lang="en-US" dirty="0" smtClean="0">
                <a:hlinkClick r:id="rId7" action="ppaction://hlinksldjump"/>
              </a:rPr>
              <a:t>GZL (</a:t>
            </a:r>
            <a:r>
              <a:rPr lang="ru-RU" dirty="0" smtClean="0">
                <a:hlinkClick r:id="rId7" action="ppaction://hlinksldjump"/>
              </a:rPr>
              <a:t>без замков</a:t>
            </a:r>
            <a:r>
              <a:rPr lang="en-US" dirty="0" smtClean="0">
                <a:hlinkClick r:id="rId7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Замок (</a:t>
            </a:r>
            <a:r>
              <a:rPr lang="en-US" dirty="0" smtClean="0">
                <a:hlinkClick r:id="rId8" action="ppaction://hlinksldjump"/>
              </a:rPr>
              <a:t>GGL</a:t>
            </a:r>
            <a:r>
              <a:rPr lang="ru-RU" dirty="0" smtClean="0">
                <a:hlinkClick r:id="rId8" action="ppaction://hlinksldjump"/>
              </a:rPr>
              <a:t>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143380"/>
            <a:ext cx="3929090" cy="26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1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1" action="ppaction://hlinksldjump"/>
              </a:rPr>
              <a:t>GPL</a:t>
            </a:r>
            <a:r>
              <a:rPr lang="ru-RU" sz="1400" dirty="0" smtClean="0">
                <a:latin typeface="+mn-lt"/>
                <a:hlinkClick r:id="rId11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2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2" action="ppaction://hlinksldjump"/>
              </a:rPr>
              <a:t>GDL</a:t>
            </a:r>
            <a:r>
              <a:rPr lang="ru-RU" sz="1400" dirty="0" smtClean="0">
                <a:latin typeface="+mn-lt"/>
                <a:hlinkClick r:id="rId12" action="ppaction://hlinksldjump"/>
              </a:rPr>
              <a:t>)</a:t>
            </a:r>
            <a:endParaRPr lang="en-US" sz="1400" dirty="0" smtClean="0">
              <a:latin typeface="+mn-lt"/>
              <a:hlinkClick r:id="rId5" action="ppaction://hlinksldjump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3" action="ppaction://hlinksldjump"/>
              </a:rPr>
              <a:t>Балясины (</a:t>
            </a:r>
            <a:r>
              <a:rPr lang="en-US" sz="1400" dirty="0" smtClean="0">
                <a:latin typeface="+mn-lt"/>
                <a:hlinkClick r:id="rId13" action="ppaction://hlinksldjump"/>
              </a:rPr>
              <a:t>GDL</a:t>
            </a:r>
            <a:r>
              <a:rPr lang="ru-RU" sz="1400" dirty="0" smtClean="0">
                <a:latin typeface="+mn-lt"/>
                <a:hlinkClick r:id="rId13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4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4" action="ppaction://hlinksldjump"/>
              </a:rPr>
              <a:t>GTL</a:t>
            </a:r>
            <a:r>
              <a:rPr lang="ru-RU" sz="1400" dirty="0" smtClean="0">
                <a:latin typeface="+mn-lt"/>
                <a:hlinkClick r:id="rId14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5" action="ppaction://hlinksldjump"/>
              </a:rPr>
              <a:t>Заглушка пружины </a:t>
            </a:r>
            <a:r>
              <a:rPr lang="en-US" sz="1400" dirty="0" smtClean="0">
                <a:latin typeface="+mn-lt"/>
                <a:hlinkClick r:id="rId15" action="ppaction://hlinksldjump"/>
              </a:rPr>
              <a:t>(GPL, GPU, GDL)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6" action="ppaction://hlinksldjump"/>
              </a:rPr>
              <a:t>Крышка заглушки пружины</a:t>
            </a:r>
            <a:r>
              <a:rPr lang="en-US" sz="1400" dirty="0" smtClean="0">
                <a:latin typeface="+mn-lt"/>
                <a:hlinkClick r:id="rId16" action="ppaction://hlinksldjump"/>
              </a:rPr>
              <a:t> (GPL,GPU)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7" action="ppaction://hlinksldjump"/>
              </a:rPr>
              <a:t>Подъемный механизм (</a:t>
            </a:r>
            <a:r>
              <a:rPr lang="en-US" sz="1400" dirty="0" smtClean="0">
                <a:latin typeface="+mn-lt"/>
                <a:hlinkClick r:id="rId17" action="ppaction://hlinksldjump"/>
              </a:rPr>
              <a:t>GTL</a:t>
            </a:r>
            <a:r>
              <a:rPr lang="ru-RU" sz="1400" dirty="0" smtClean="0">
                <a:latin typeface="+mn-lt"/>
                <a:hlinkClick r:id="rId17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8" action="ppaction://hlinksldjump"/>
              </a:rPr>
              <a:t>Шпингалет (</a:t>
            </a:r>
            <a:r>
              <a:rPr lang="en-US" sz="1400" dirty="0" smtClean="0">
                <a:latin typeface="+mn-lt"/>
                <a:hlinkClick r:id="rId18" action="ppaction://hlinksldjump"/>
              </a:rPr>
              <a:t>GPL, GPU, GTL, GTU</a:t>
            </a:r>
            <a:r>
              <a:rPr lang="ru-RU" sz="1400" dirty="0" smtClean="0">
                <a:latin typeface="+mn-lt"/>
                <a:hlinkClick r:id="rId18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5" action="ppaction://hlinksldjump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4155238"/>
            <a:ext cx="4429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9" action="ppaction://hlinksldjump"/>
              </a:rPr>
              <a:t>Газовый амортизатор </a:t>
            </a:r>
            <a:r>
              <a:rPr lang="en-US" sz="1400" dirty="0" smtClean="0">
                <a:latin typeface="+mn-lt"/>
                <a:hlinkClick r:id="rId19" action="ppaction://hlinksldjump"/>
              </a:rPr>
              <a:t>(GXL)</a:t>
            </a:r>
            <a:endParaRPr lang="en-US" sz="1400" dirty="0" smtClean="0">
              <a:latin typeface="+mn-lt"/>
              <a:hlinkClick r:id="rId11" action="ppaction://hlinksldjump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0" action="ppaction://hlinksldjump"/>
              </a:rPr>
              <a:t>Болт подъемного механизма (</a:t>
            </a:r>
            <a:r>
              <a:rPr lang="en-US" sz="1400" dirty="0" smtClean="0">
                <a:latin typeface="+mn-lt"/>
                <a:hlinkClick r:id="rId20" action="ppaction://hlinksldjump"/>
              </a:rPr>
              <a:t>GXL</a:t>
            </a:r>
            <a:r>
              <a:rPr lang="ru-RU" sz="1400" dirty="0" smtClean="0">
                <a:latin typeface="+mn-lt"/>
                <a:hlinkClick r:id="rId20" action="ppaction://hlinksldjump"/>
              </a:rPr>
              <a:t>)</a:t>
            </a:r>
            <a:endParaRPr lang="ru-RU" sz="1400" dirty="0" smtClean="0">
              <a:latin typeface="+mn-lt"/>
              <a:hlinkClick r:id="rId11" action="ppaction://hlinksldjump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1" action="ppaction://hlinksldjump"/>
              </a:rPr>
              <a:t>Ключи для замков на ручках </a:t>
            </a:r>
            <a:r>
              <a:rPr lang="ru-RU" sz="1400" dirty="0" smtClean="0">
                <a:latin typeface="+mn-lt"/>
              </a:rPr>
              <a:t>(</a:t>
            </a:r>
            <a:r>
              <a:rPr lang="en-US" sz="1400" dirty="0" smtClean="0">
                <a:latin typeface="+mn-lt"/>
              </a:rPr>
              <a:t>GDL, GPL, GPU, GXL, VEA, VEB, VFA, VFB</a:t>
            </a:r>
            <a:r>
              <a:rPr lang="ru-RU" sz="1400" dirty="0" smtClean="0">
                <a:latin typeface="+mn-lt"/>
              </a:rPr>
              <a:t>)</a:t>
            </a:r>
            <a:endParaRPr lang="en-US" sz="1400" dirty="0" smtClean="0">
              <a:latin typeface="+mn-lt"/>
              <a:hlinkClick r:id="rId11" action="ppaction://hlinksldjump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2" action="ppaction://hlinksldjump"/>
              </a:rPr>
              <a:t>Держатель фильтра</a:t>
            </a:r>
            <a:endParaRPr lang="en-US" sz="1400" dirty="0" smtClean="0">
              <a:latin typeface="+mn-lt"/>
              <a:hlinkClick r:id="rId11" action="ppaction://hlinksldjump"/>
            </a:endParaRPr>
          </a:p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11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</a:t>
            </a:r>
            <a:br>
              <a:rPr lang="ru-RU" dirty="0" smtClean="0"/>
            </a:br>
            <a:r>
              <a:rPr lang="en-US" sz="1800" dirty="0" smtClean="0"/>
              <a:t>V21 (</a:t>
            </a:r>
            <a:r>
              <a:rPr lang="ru-RU" sz="1800" dirty="0" smtClean="0"/>
              <a:t>с 2003г, например,  </a:t>
            </a:r>
            <a:r>
              <a:rPr lang="en-US" sz="1800" dirty="0" smtClean="0"/>
              <a:t>GZL M08 1059D)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781568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Упаковка с крепежом </a:t>
            </a:r>
            <a:br>
              <a:rPr lang="ru-RU" dirty="0" smtClean="0"/>
            </a:br>
            <a:r>
              <a:rPr lang="ru-RU" sz="1400" dirty="0" smtClean="0"/>
              <a:t>(в комплекте 4-6 монтажных уголков, </a:t>
            </a:r>
            <a:br>
              <a:rPr lang="ru-RU" sz="1400" dirty="0" smtClean="0"/>
            </a:br>
            <a:r>
              <a:rPr lang="ru-RU" sz="1400" dirty="0" smtClean="0"/>
              <a:t>шурупы, пластиковый клинышек):</a:t>
            </a:r>
            <a:endParaRPr lang="en-US" dirty="0" smtClean="0"/>
          </a:p>
          <a:p>
            <a:r>
              <a:rPr lang="ru-RU" sz="1200" dirty="0" smtClean="0"/>
              <a:t>Для окон с высотой до 118 см 	- </a:t>
            </a:r>
            <a:r>
              <a:rPr lang="ru-RU" sz="2000" dirty="0" smtClean="0">
                <a:solidFill>
                  <a:srgbClr val="7030A0"/>
                </a:solidFill>
              </a:rPr>
              <a:t>765128-06</a:t>
            </a:r>
          </a:p>
          <a:p>
            <a:r>
              <a:rPr lang="ru-RU" sz="1200" dirty="0" smtClean="0"/>
              <a:t>Для окон с высотой 140 см и выше	- </a:t>
            </a:r>
            <a:r>
              <a:rPr lang="ru-RU" sz="2000" dirty="0" smtClean="0">
                <a:solidFill>
                  <a:srgbClr val="7030A0"/>
                </a:solidFill>
              </a:rPr>
              <a:t>765128-10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Монтажная пластина	</a:t>
            </a:r>
            <a:r>
              <a:rPr lang="ru-RU" sz="2000" dirty="0" smtClean="0">
                <a:solidFill>
                  <a:srgbClr val="7030A0"/>
                </a:solidFill>
              </a:rPr>
              <a:t>- 014530</a:t>
            </a:r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Монтажный уголок </a:t>
            </a:r>
            <a:r>
              <a:rPr lang="ru-RU" sz="2000" dirty="0" smtClean="0">
                <a:solidFill>
                  <a:srgbClr val="7030A0"/>
                </a:solidFill>
              </a:rPr>
              <a:t>		- 014531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				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0094" t="34884" r="10630" b="52519"/>
          <a:stretch>
            <a:fillRect/>
          </a:stretch>
        </p:blipFill>
        <p:spPr bwMode="auto">
          <a:xfrm>
            <a:off x="6072198" y="1142984"/>
            <a:ext cx="235745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24706" t="59690" r="41829" b="8721"/>
          <a:stretch>
            <a:fillRect/>
          </a:stretch>
        </p:blipFill>
        <p:spPr bwMode="auto">
          <a:xfrm>
            <a:off x="6143636" y="2071678"/>
            <a:ext cx="2643206" cy="1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79396" t="36229" r="11070" b="48940"/>
          <a:stretch>
            <a:fillRect/>
          </a:stretch>
        </p:blipFill>
        <p:spPr bwMode="auto">
          <a:xfrm>
            <a:off x="5572132" y="3786190"/>
            <a:ext cx="85725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57204" t="34110" r="13453" b="46822"/>
          <a:stretch>
            <a:fillRect/>
          </a:stretch>
        </p:blipFill>
        <p:spPr bwMode="auto">
          <a:xfrm>
            <a:off x="5429256" y="5058911"/>
            <a:ext cx="1785950" cy="8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пластмассовые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Пружинный замок (</a:t>
            </a:r>
            <a:r>
              <a:rPr lang="en-US" dirty="0" smtClean="0">
                <a:hlinkClick r:id="rId2" action="ppaction://hlinksldjump"/>
              </a:rPr>
              <a:t>GZL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Ответная часть пружинного замка (</a:t>
            </a:r>
            <a:r>
              <a:rPr lang="en-US" dirty="0" smtClean="0">
                <a:hlinkClick r:id="rId3" action="ppaction://hlinksldjump"/>
              </a:rPr>
              <a:t>GZL</a:t>
            </a:r>
            <a:r>
              <a:rPr lang="ru-RU" dirty="0" smtClean="0">
                <a:hlinkClick r:id="rId3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Ответная часть замка</a:t>
            </a:r>
            <a:r>
              <a:rPr lang="en-US" dirty="0" smtClean="0">
                <a:hlinkClick r:id="rId4" action="ppaction://hlinksldjump"/>
              </a:rPr>
              <a:t> (GGL)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Вент. Устройство (</a:t>
            </a:r>
            <a:r>
              <a:rPr lang="en-US" dirty="0" smtClean="0">
                <a:hlinkClick r:id="rId5" action="ppaction://hlinksldjump"/>
              </a:rPr>
              <a:t>GZL</a:t>
            </a:r>
            <a:r>
              <a:rPr lang="ru-RU" dirty="0" smtClean="0">
                <a:hlinkClick r:id="rId5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Нижняя ручка на </a:t>
            </a:r>
            <a:r>
              <a:rPr lang="en-US" dirty="0" smtClean="0">
                <a:hlinkClick r:id="rId6" action="ppaction://hlinksldjump"/>
              </a:rPr>
              <a:t>GZL </a:t>
            </a:r>
            <a:r>
              <a:rPr lang="en-US" dirty="0" smtClean="0"/>
              <a:t>(</a:t>
            </a:r>
            <a:r>
              <a:rPr lang="ru-RU" dirty="0" smtClean="0"/>
              <a:t>для окон </a:t>
            </a:r>
            <a:r>
              <a:rPr lang="en-US" dirty="0" smtClean="0"/>
              <a:t>GZL 1059DB)</a:t>
            </a:r>
          </a:p>
          <a:p>
            <a:r>
              <a:rPr lang="ru-RU" dirty="0" smtClean="0">
                <a:hlinkClick r:id="rId7" action="ppaction://hlinksldjump"/>
              </a:rPr>
              <a:t>Ручка на окна </a:t>
            </a:r>
            <a:r>
              <a:rPr lang="en-US" dirty="0" smtClean="0">
                <a:hlinkClick r:id="rId7" action="ppaction://hlinksldjump"/>
              </a:rPr>
              <a:t>GPL, GTL</a:t>
            </a:r>
            <a:r>
              <a:rPr lang="ru-RU" dirty="0" smtClean="0"/>
              <a:t>		</a:t>
            </a:r>
          </a:p>
          <a:p>
            <a:r>
              <a:rPr lang="ru-RU" dirty="0" smtClean="0">
                <a:hlinkClick r:id="rId8" action="ppaction://hlinksldjump"/>
              </a:rPr>
              <a:t>Ручка на окна </a:t>
            </a:r>
            <a:r>
              <a:rPr lang="en-US" dirty="0" smtClean="0">
                <a:hlinkClick r:id="rId8" action="ppaction://hlinksldjump"/>
              </a:rPr>
              <a:t>GPU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Ручка на окна </a:t>
            </a:r>
            <a:r>
              <a:rPr lang="en-US" dirty="0" smtClean="0">
                <a:hlinkClick r:id="rId9" action="ppaction://hlinksldjump"/>
              </a:rPr>
              <a:t>GXL</a:t>
            </a:r>
            <a:r>
              <a:rPr lang="ru-RU" dirty="0" smtClean="0"/>
              <a:t>			</a:t>
            </a:r>
            <a:r>
              <a:rPr lang="ru-RU" dirty="0" smtClean="0">
                <a:hlinkClick r:id="rId10" action="ppaction://hlinksldjump"/>
              </a:rPr>
              <a:t>Ключи к замкам</a:t>
            </a:r>
            <a:endParaRPr lang="en-US" dirty="0" smtClean="0"/>
          </a:p>
          <a:p>
            <a:r>
              <a:rPr lang="ru-RU" dirty="0" smtClean="0">
                <a:hlinkClick r:id="rId11" action="ppaction://hlinksldjump"/>
              </a:rPr>
              <a:t>Ручка на </a:t>
            </a:r>
            <a:r>
              <a:rPr lang="en-US" dirty="0" smtClean="0">
                <a:hlinkClick r:id="rId11" action="ppaction://hlinksldjump"/>
              </a:rPr>
              <a:t>GDL, GEL</a:t>
            </a:r>
            <a:endParaRPr lang="en-US" dirty="0" smtClean="0"/>
          </a:p>
          <a:p>
            <a:r>
              <a:rPr lang="ru-RU" dirty="0" smtClean="0">
                <a:hlinkClick r:id="rId12" action="ppaction://hlinksldjump"/>
              </a:rPr>
              <a:t>Ручка на </a:t>
            </a:r>
            <a:r>
              <a:rPr lang="en-US" dirty="0" smtClean="0">
                <a:hlinkClick r:id="rId12" action="ppaction://hlinksldjump"/>
              </a:rPr>
              <a:t>VEA/VEB</a:t>
            </a:r>
            <a:endParaRPr lang="en-US" dirty="0" smtClean="0"/>
          </a:p>
          <a:p>
            <a:r>
              <a:rPr lang="ru-RU" dirty="0" smtClean="0">
                <a:hlinkClick r:id="rId13" action="ppaction://hlinksldjump"/>
              </a:rPr>
              <a:t>Ручка на </a:t>
            </a:r>
            <a:r>
              <a:rPr lang="en-US" dirty="0" smtClean="0">
                <a:hlinkClick r:id="rId13" action="ppaction://hlinksldjump"/>
              </a:rPr>
              <a:t>VFA/VFB</a:t>
            </a:r>
            <a:endParaRPr lang="ru-RU" dirty="0" smtClean="0"/>
          </a:p>
          <a:p>
            <a:r>
              <a:rPr lang="ru-RU" dirty="0" smtClean="0">
                <a:hlinkClick r:id="rId14" action="ppaction://hlinksldjump"/>
              </a:rPr>
              <a:t>Щеколда</a:t>
            </a:r>
            <a:endParaRPr lang="en-US" dirty="0" smtClean="0"/>
          </a:p>
          <a:p>
            <a:r>
              <a:rPr lang="ru-RU" dirty="0" smtClean="0">
                <a:hlinkClick r:id="rId15" action="ppaction://hlinksldjump"/>
              </a:rPr>
              <a:t>Гнездо задвижки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Пружинный замок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09998"/>
          </a:xfrm>
        </p:spPr>
        <p:txBody>
          <a:bodyPr/>
          <a:lstStyle/>
          <a:p>
            <a:r>
              <a:rPr lang="en-US" dirty="0" smtClean="0"/>
              <a:t>V21 (</a:t>
            </a:r>
            <a:r>
              <a:rPr lang="ru-RU" dirty="0" smtClean="0"/>
              <a:t>с 2003г, например,  </a:t>
            </a:r>
            <a:r>
              <a:rPr lang="en-US" dirty="0" smtClean="0"/>
              <a:t>GZL M08 1059D):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017360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			017380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r>
              <a:rPr lang="en-US" dirty="0" smtClean="0"/>
              <a:t>VES (</a:t>
            </a:r>
            <a:r>
              <a:rPr lang="ru-RU" dirty="0" smtClean="0"/>
              <a:t>до 2003 г, например,  </a:t>
            </a:r>
            <a:r>
              <a:rPr lang="en-US" dirty="0" smtClean="0"/>
              <a:t>GZL 308 1054):</a:t>
            </a:r>
          </a:p>
          <a:p>
            <a:pP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 descr="3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1619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4786322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Посмотреть отличие продукции </a:t>
            </a:r>
            <a:r>
              <a:rPr lang="en-US" dirty="0" smtClean="0">
                <a:hlinkClick r:id="rId4" action="ppaction://hlinksldjump"/>
              </a:rPr>
              <a:t>VES</a:t>
            </a:r>
            <a:r>
              <a:rPr lang="ru-RU" dirty="0" smtClean="0">
                <a:hlinkClick r:id="rId4" action="ppaction://hlinksldjump"/>
              </a:rPr>
              <a:t> (до 2003 г)</a:t>
            </a:r>
            <a:r>
              <a:rPr lang="en-US" dirty="0" smtClean="0">
                <a:hlinkClick r:id="rId4" action="ppaction://hlinksldjump"/>
              </a:rPr>
              <a:t> </a:t>
            </a:r>
            <a:r>
              <a:rPr lang="ru-RU" dirty="0" smtClean="0">
                <a:hlinkClick r:id="rId4" action="ppaction://hlinksldjump"/>
              </a:rPr>
              <a:t>и </a:t>
            </a:r>
            <a:r>
              <a:rPr lang="en-US" dirty="0" smtClean="0">
                <a:hlinkClick r:id="rId4" action="ppaction://hlinksldjump"/>
              </a:rPr>
              <a:t>V21</a:t>
            </a:r>
            <a:r>
              <a:rPr lang="ru-RU" dirty="0" smtClean="0">
                <a:hlinkClick r:id="rId4" action="ppaction://hlinksldjump"/>
              </a:rPr>
              <a:t> (после 2003 г)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часть пружинного замка (</a:t>
            </a:r>
            <a:r>
              <a:rPr lang="en-US" sz="2000" dirty="0" smtClean="0"/>
              <a:t>GZL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800100" lvl="8" indent="-342900">
              <a:buNone/>
            </a:pPr>
            <a:endParaRPr lang="ru-RU" dirty="0" smtClean="0"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>
                <a:ea typeface="+mn-ea"/>
                <a:cs typeface="+mn-cs"/>
              </a:rPr>
              <a:t>Внутренний элемент	-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017322</a:t>
            </a: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/>
              <a:t>Внешний элемент	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017321</a:t>
            </a:r>
          </a:p>
          <a:p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718" t="23499" r="58473" b="58877"/>
          <a:stretch>
            <a:fillRect/>
          </a:stretch>
        </p:blipFill>
        <p:spPr bwMode="auto">
          <a:xfrm>
            <a:off x="6072198" y="2571744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70986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7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Код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025116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замка (</a:t>
            </a:r>
            <a:r>
              <a:rPr lang="en-US" sz="2000" dirty="0" smtClean="0"/>
              <a:t>GGL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450057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Одинаково подходит на окна </a:t>
            </a:r>
            <a:r>
              <a:rPr lang="en-US" dirty="0" smtClean="0">
                <a:solidFill>
                  <a:srgbClr val="FF0000"/>
                </a:solidFill>
              </a:rPr>
              <a:t>V21 </a:t>
            </a:r>
            <a:r>
              <a:rPr lang="ru-RU" dirty="0" smtClean="0">
                <a:solidFill>
                  <a:srgbClr val="FF0000"/>
                </a:solidFill>
              </a:rPr>
              <a:t>и </a:t>
            </a:r>
            <a:r>
              <a:rPr lang="en-US" dirty="0" smtClean="0">
                <a:solidFill>
                  <a:srgbClr val="FF0000"/>
                </a:solidFill>
              </a:rPr>
              <a:t>VES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553" t="35449" r="11190" b="37135"/>
          <a:stretch>
            <a:fillRect/>
          </a:stretch>
        </p:blipFill>
        <p:spPr bwMode="auto">
          <a:xfrm>
            <a:off x="5786446" y="2357430"/>
            <a:ext cx="2571768" cy="78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C02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C04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F04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r>
              <a:rPr lang="en-US" sz="1600" dirty="0" smtClean="0"/>
              <a:t>F06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M10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Вентиляционное устройство (</a:t>
            </a:r>
            <a:r>
              <a:rPr lang="en-US" sz="2000" dirty="0" smtClean="0"/>
              <a:t>GZL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286380" y="1357298"/>
            <a:ext cx="3214710" cy="1571636"/>
            <a:chOff x="1928794" y="1714488"/>
            <a:chExt cx="5643602" cy="37147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870" t="23591" r="37696" b="25295"/>
            <a:stretch>
              <a:fillRect/>
            </a:stretch>
          </p:blipFill>
          <p:spPr bwMode="auto">
            <a:xfrm>
              <a:off x="1928794" y="1714488"/>
              <a:ext cx="5643602" cy="371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3929058" y="1714488"/>
              <a:ext cx="3643338" cy="1071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GZL </a:t>
            </a:r>
            <a:r>
              <a:rPr lang="ru-RU" sz="2000" dirty="0" smtClean="0"/>
              <a:t>(для окон </a:t>
            </a:r>
            <a:r>
              <a:rPr lang="en-US" sz="2000" dirty="0" smtClean="0"/>
              <a:t>GZL</a:t>
            </a:r>
            <a:r>
              <a:rPr lang="ru-RU" sz="2000" dirty="0" smtClean="0"/>
              <a:t> 1059</a:t>
            </a:r>
            <a:r>
              <a:rPr lang="en-US" sz="2000" dirty="0" smtClean="0"/>
              <a:t>db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GPL, GTL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97</a:t>
            </a:fld>
            <a:endParaRPr lang="da-D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0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1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GPU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ru-RU" dirty="0" smtClean="0"/>
              <a:t>Ручка без замка	</a:t>
            </a:r>
            <a:r>
              <a:rPr lang="ru-RU" sz="2000" dirty="0" smtClean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02840</a:t>
            </a:r>
            <a:r>
              <a:rPr lang="ru-RU" sz="2000" dirty="0" smtClean="0">
                <a:solidFill>
                  <a:srgbClr val="0070C0"/>
                </a:solidFill>
              </a:rPr>
              <a:t>2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en-US" sz="2000" dirty="0" smtClean="0">
                <a:solidFill>
                  <a:srgbClr val="0070C0"/>
                </a:solidFill>
              </a:rPr>
              <a:t>3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163" t="46610" r="39618" b="31144"/>
          <a:stretch>
            <a:fillRect/>
          </a:stretch>
        </p:blipFill>
        <p:spPr bwMode="auto">
          <a:xfrm>
            <a:off x="5857884" y="2428868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000" kern="0" dirty="0" smtClean="0">
                <a:latin typeface="+mj-lt"/>
                <a:ea typeface="+mj-ea"/>
                <a:cs typeface="+mj-cs"/>
              </a:rPr>
              <a:t>Боковая 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GXL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37288" t="31991" r="50000" b="44704"/>
          <a:stretch>
            <a:fillRect/>
          </a:stretch>
        </p:blipFill>
        <p:spPr bwMode="auto">
          <a:xfrm>
            <a:off x="6000760" y="2143116"/>
            <a:ext cx="1500198" cy="206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LUX templates slides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66CC"/>
      </a:accent2>
      <a:accent3>
        <a:srgbClr val="A5A5A5"/>
      </a:accent3>
      <a:accent4>
        <a:srgbClr val="8064A2"/>
      </a:accent4>
      <a:accent5>
        <a:srgbClr val="0099CC"/>
      </a:accent5>
      <a:accent6>
        <a:srgbClr val="548DD4"/>
      </a:accent6>
      <a:hlink>
        <a:srgbClr val="0066CC"/>
      </a:hlink>
      <a:folHlink>
        <a:srgbClr val="800080"/>
      </a:folHlink>
    </a:clrScheme>
    <a:fontScheme name="VELUX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ELU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LU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8">
        <a:dk1>
          <a:srgbClr val="000000"/>
        </a:dk1>
        <a:lt1>
          <a:srgbClr val="FFFFFF"/>
        </a:lt1>
        <a:dk2>
          <a:srgbClr val="000000"/>
        </a:dk2>
        <a:lt2>
          <a:srgbClr val="737371"/>
        </a:lt2>
        <a:accent1>
          <a:srgbClr val="FF0000"/>
        </a:accent1>
        <a:accent2>
          <a:srgbClr val="A9CAE4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99B7CF"/>
        </a:accent6>
        <a:hlink>
          <a:srgbClr val="C4C4C2"/>
        </a:hlink>
        <a:folHlink>
          <a:srgbClr val="E0E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165B738C95B44EA2CD83F2B8373CB3" ma:contentTypeVersion="1" ma:contentTypeDescription="Create a new document." ma:contentTypeScope="" ma:versionID="a17509c8712de686417e2fb33ddbe15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8AD3BC-9A62-4103-A870-599959C1C576}"/>
</file>

<file path=customXml/itemProps2.xml><?xml version="1.0" encoding="utf-8"?>
<ds:datastoreItem xmlns:ds="http://schemas.openxmlformats.org/officeDocument/2006/customXml" ds:itemID="{686C761B-5321-482C-A693-348997D22FD3}"/>
</file>

<file path=customXml/itemProps3.xml><?xml version="1.0" encoding="utf-8"?>
<ds:datastoreItem xmlns:ds="http://schemas.openxmlformats.org/officeDocument/2006/customXml" ds:itemID="{C24D2E85-5A64-4D65-A8A6-3ED2096ADE40}"/>
</file>

<file path=docProps/app.xml><?xml version="1.0" encoding="utf-8"?>
<Properties xmlns="http://schemas.openxmlformats.org/officeDocument/2006/extended-properties" xmlns:vt="http://schemas.openxmlformats.org/officeDocument/2006/docPropsVTypes">
  <Template>VELUX templates slides</Template>
  <TotalTime>6131</TotalTime>
  <Words>4875</Words>
  <Application>Microsoft Office PowerPoint</Application>
  <PresentationFormat>On-screen Show (4:3)</PresentationFormat>
  <Paragraphs>2169</Paragraphs>
  <Slides>190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5" baseType="lpstr">
      <vt:lpstr>Arial</vt:lpstr>
      <vt:lpstr>Times New Roman</vt:lpstr>
      <vt:lpstr>Verdana</vt:lpstr>
      <vt:lpstr>Wingdings</vt:lpstr>
      <vt:lpstr>VELUX templates slides</vt:lpstr>
      <vt:lpstr>Запчасти</vt:lpstr>
      <vt:lpstr>Запасные части для</vt:lpstr>
      <vt:lpstr>Запасные части для окна</vt:lpstr>
      <vt:lpstr>Запасные части для окна деревянные </vt:lpstr>
      <vt:lpstr>Вентиляционный клапан Код окна?</vt:lpstr>
      <vt:lpstr>Вентиляционный клапан V21 (с 2003 г) </vt:lpstr>
      <vt:lpstr>Вентиляционный клапан VES (до 2003 г) </vt:lpstr>
      <vt:lpstr>Коробка окна  V21 (с 2003 г, например,  GGL M08 3073G)</vt:lpstr>
      <vt:lpstr>Запасные части для окна металлические</vt:lpstr>
      <vt:lpstr>Накладки для окна</vt:lpstr>
      <vt:lpstr>Накладки для окна Упаковка с накладками/Байпак</vt:lpstr>
      <vt:lpstr>Накладки для окна Упаковка с накладками/Байпак</vt:lpstr>
      <vt:lpstr>Накладки для окна Упаковка с накладками/Байпак V21 (с 2003 г, например,  GGL M08 3073G) - Алюминий</vt:lpstr>
      <vt:lpstr>Накладки для окна Упаковка с накладками/Байпак V21 (с 2003 г, например,  GGL M08 3073G) - Алюминий</vt:lpstr>
      <vt:lpstr>Накладки для окна Упаковка с накладками/Байпак V21 (с 2003 г, например,  GGL M08 3073G) - Медь</vt:lpstr>
      <vt:lpstr>PowerPoint Presentation</vt:lpstr>
      <vt:lpstr>Прижимная П-образная рамка стеклопакета V21 (с 2003 г, например,  GGL M08 3073G) - Алюминий</vt:lpstr>
      <vt:lpstr>Прижимная П-образная рамка стеклопакета V21 (с 2003 г, например,  GGL M08 3073G) - Медь</vt:lpstr>
      <vt:lpstr>PowerPoint Presentation</vt:lpstr>
      <vt:lpstr>PowerPoint Presentation</vt:lpstr>
      <vt:lpstr>PowerPoint Presentation</vt:lpstr>
      <vt:lpstr>Накладки для окна Верхняя накладка/Top case V21 (с 2003г, например,  GGL M08 3073G) - Алюминий</vt:lpstr>
      <vt:lpstr>Накладки для окна Верхняя накладка/Top case V21 (с 2003 г, например,  GGL M08 3173G) - Медь</vt:lpstr>
      <vt:lpstr>Накладки для окна Верхняя накладка/Top case VES (до 2003 г, например,  GGL 308 3059) - Алюминий</vt:lpstr>
      <vt:lpstr>Накладки для окна Верхняя накладка/Top case VES (до 2003г, например,  GGL 308 3159) - Медь</vt:lpstr>
      <vt:lpstr>PowerPoint Presentation</vt:lpstr>
      <vt:lpstr>PowerPoint Presentation</vt:lpstr>
      <vt:lpstr>PowerPoint Presentation</vt:lpstr>
      <vt:lpstr>Накладки для окна Перекрывающая накладка коробки V21 (с 2003 г, например,  GGL M08 3073G) - Алюминий</vt:lpstr>
      <vt:lpstr>Накладки для окна Перекрывающая накладка коробки V21 (с 2003 г, например,  GGL M08 3173G) - Медь</vt:lpstr>
      <vt:lpstr>Накладки для окна Перекрывающая накладка коробки  (левая снаружи) VES (до 2003 г, например,  GGL 308 3059) - Алюминий</vt:lpstr>
      <vt:lpstr>Накладки для окна Перекрывающая накладка коробки  (левая снаружи) VES (до 2003 г, например,  GGL 308 3159) - Медь</vt:lpstr>
      <vt:lpstr>PowerPoint Presentation</vt:lpstr>
      <vt:lpstr>PowerPoint Presentation</vt:lpstr>
      <vt:lpstr>Накладки для окна Перекрывающая накладка коробки  (правая снаружи) VES (до 2003 г, например,  GGL 308 3059) - Алюминий</vt:lpstr>
      <vt:lpstr>PowerPoint Presentation</vt:lpstr>
      <vt:lpstr>PowerPoint Presentation</vt:lpstr>
      <vt:lpstr>PowerPoint Presentation</vt:lpstr>
      <vt:lpstr>PowerPoint Presentation</vt:lpstr>
      <vt:lpstr>Накладки для окна Перекрывающая накладка фрамуги (левая снаружи) V21 (с 2003 г, например,  GGL M08 3073G) - Алюминий</vt:lpstr>
      <vt:lpstr>Накладки для окна Перекрывающая накладка фрамуги (левая снаружи) V21 (с 2003 г, например,  GGL M08 3173G) - Медь</vt:lpstr>
      <vt:lpstr>Накладки для окна Перекрывающая накладка фрамуги  (левая снаружи) VES (до 2003 г, например,  GGL 308 3059) - Алюминий</vt:lpstr>
      <vt:lpstr>Накладки для окна Перекрывающая накладка фрамуги  (левая снаружи) VES (до 2003 г, например,  GGL 308 3159) - Медь</vt:lpstr>
      <vt:lpstr>PowerPoint Presentation</vt:lpstr>
      <vt:lpstr>PowerPoint Presentation</vt:lpstr>
      <vt:lpstr>PowerPoint Presentation</vt:lpstr>
      <vt:lpstr>Накладки для окна Перекрывающая накладка фрамуги (правая снаружи) V21 (с 2003 г, например,  GGL M08 3073G) - Алюминий</vt:lpstr>
      <vt:lpstr>Накладки для окна Перекрывающая накладка фрамуги (правая снаружи) V21 (с 2003 г, например,  GGL M08 3173G) - Медь</vt:lpstr>
      <vt:lpstr>Накладки для окна Перекрывающая накладка фрамуги  (правая снаружи) VES (до 2003 г, например,  GGL 308 3059) - Алюминий</vt:lpstr>
      <vt:lpstr>Накладки для окна Перекрывающая накладка фрамуги  (правая снаружи) VES (до 2003 г, например,  GGL 308 3159) - Медь</vt:lpstr>
      <vt:lpstr>PowerPoint Presentation</vt:lpstr>
      <vt:lpstr>PowerPoint Presentation</vt:lpstr>
      <vt:lpstr>PowerPoint Presentation</vt:lpstr>
      <vt:lpstr>Накладки для окна Боковая накладка коробки (левая снаружи) V21 (с 2003 г, например,  GGL M08 3073G) - Алюминий</vt:lpstr>
      <vt:lpstr>Накладки для окна Боковая накладка коробки (левая снаружи) V21 (с 2003 г, например,  GGL M08 3173G) - Медь</vt:lpstr>
      <vt:lpstr>Накладки для окна Боковая накладка коробки (левая снаружи) VES (до 2003 г, например,  GGL 308 3059) - Алюминий</vt:lpstr>
      <vt:lpstr>Накладки для окна Боковая накладка коробки (левая снаружи) VES (до 2003 г, например,  GGL 308 3159) - Медь</vt:lpstr>
      <vt:lpstr>PowerPoint Presentation</vt:lpstr>
      <vt:lpstr>PowerPoint Presentation</vt:lpstr>
      <vt:lpstr>PowerPoint Presentation</vt:lpstr>
      <vt:lpstr>Накладки для окна Боковая накладка коробки (правая снаружи) V21 (с 2003 г, например,  GGL M08 3073G) - Алюминий</vt:lpstr>
      <vt:lpstr>Накладки для окна Боковая накладка коробки (правая снаружи) V21 (с 2003 г, например,  GGL M08 3173G) - Медь</vt:lpstr>
      <vt:lpstr>Накладки для окна Боковая накладка коробки (правая снаружи) VES (до 2003 г, например,  GGL 308 3059) - Алюминий</vt:lpstr>
      <vt:lpstr>Накладки для окна Боковая накладка коробки (правая снаружи) VES (до 2003 г, например,  GGL 308 3159) - Медь</vt:lpstr>
      <vt:lpstr>PowerPoint Presentation</vt:lpstr>
      <vt:lpstr>Накладки для окна Нижняя накладка фрамуги V21 (с 2003г, например,  GGL M08 3073G) - Алюминий</vt:lpstr>
      <vt:lpstr>Накладки для окна Нижняя накладка фрамуги V21 (с 2003 г, например,  GGL M08 3173G) - Медь</vt:lpstr>
      <vt:lpstr>PowerPoint Presentation</vt:lpstr>
      <vt:lpstr>PowerPoint Presentation</vt:lpstr>
      <vt:lpstr>PowerPoint Presentation</vt:lpstr>
      <vt:lpstr>Накладки для окна Нижняя накладка коробки V21 (с 2003г, например,  GGL M08 3073G) - Алюминий</vt:lpstr>
      <vt:lpstr>Накладки для окна Нижняя накладка коробки V21 (с 2003 г, например,  GGL M08 3173G) - Медь</vt:lpstr>
      <vt:lpstr>Накладки для окна Нижняя накладка коробки VES (до 2003 г, например,  GGL 308 3059) - Алюминий</vt:lpstr>
      <vt:lpstr>Накладки для окна Нижняя накладка коробки VES (до 2003г, например,  GGL 308 3159) - Медь</vt:lpstr>
      <vt:lpstr>Поворотные шарниры</vt:lpstr>
      <vt:lpstr>Ручка на окно GZL (без замков)</vt:lpstr>
      <vt:lpstr>Ручка на окно GZL (без замков)</vt:lpstr>
      <vt:lpstr>Ручка на окно GZL (без замков)</vt:lpstr>
      <vt:lpstr>Замок (GGL) V21 (с 2003 г, например,  GGL M08 3073G)</vt:lpstr>
      <vt:lpstr>Пружины (GPL)</vt:lpstr>
      <vt:lpstr>Пружины GPL --- 3059 с алюминиевыми накладками</vt:lpstr>
      <vt:lpstr>Пружины GPL --- 3073G  с алюминиевыми накладками</vt:lpstr>
      <vt:lpstr>Запасные части для окна металлические Пружина (GTL)</vt:lpstr>
      <vt:lpstr>Запасные части для окна металлические Заглушка пружины (GPL, GPU, GDL)</vt:lpstr>
      <vt:lpstr>Запасные части для окна металлические Крышка заглушки пружины</vt:lpstr>
      <vt:lpstr>Запасные части для окна металлические Подъемный механизм(GTL)</vt:lpstr>
      <vt:lpstr>Запасные части для окна металлические Шпингалет (GPL, GPU, GTL, GTU)</vt:lpstr>
      <vt:lpstr>Запасные части для окна металлические Газовый амортизатор (GXL)</vt:lpstr>
      <vt:lpstr>Запасные части для окна металлические Болт подъемного механизма (GXL)</vt:lpstr>
      <vt:lpstr>Крепеж V21 (с 2003г, например,  GZL M08 1059D)</vt:lpstr>
      <vt:lpstr>Запасные части для окна пластмассовые</vt:lpstr>
      <vt:lpstr>Пружинный замок</vt:lpstr>
      <vt:lpstr>Запасные части для окна пластмассовые Ответная часть пружинного замка (GZL)</vt:lpstr>
      <vt:lpstr>Запасные части для окна пластмассовые Ответная замка (GGL)</vt:lpstr>
      <vt:lpstr>Запасные части для окна пластмассовые Вентиляционное устройство (GZL)</vt:lpstr>
      <vt:lpstr>Запасные части для окна пластмассовые Нижняя ручка окна GZL (для окон GZL 1059db)</vt:lpstr>
      <vt:lpstr>Запасные части для окна пластмассовые Нижняя ручка окна GPL, GTL</vt:lpstr>
      <vt:lpstr>Запасные части для окна пластмассовые Нижняя ручка окна GPU</vt:lpstr>
      <vt:lpstr>PowerPoint Presentation</vt:lpstr>
      <vt:lpstr>PowerPoint Presentation</vt:lpstr>
      <vt:lpstr>PowerPoint Presentation</vt:lpstr>
      <vt:lpstr>PowerPoint Presentation</vt:lpstr>
      <vt:lpstr>Ключи для замков на ручках</vt:lpstr>
      <vt:lpstr>Держатель фильтра V21 (с 2003г, например,  GGL M08 3073G) - Алюминий</vt:lpstr>
      <vt:lpstr>Щеколда</vt:lpstr>
      <vt:lpstr>Гнездо задвижки</vt:lpstr>
      <vt:lpstr>У клиента разбился стеклопакет</vt:lpstr>
      <vt:lpstr>Window plate/ Оконная табличка</vt:lpstr>
      <vt:lpstr>Production year/ Год производства</vt:lpstr>
      <vt:lpstr>Нужна ли прижимная рамка?</vt:lpstr>
      <vt:lpstr>Прижимная рамка IGR</vt:lpstr>
      <vt:lpstr>Список запчастей для замены на стеклопакет 65</vt:lpstr>
      <vt:lpstr>Список запчастей для замены на стеклопакет 65</vt:lpstr>
      <vt:lpstr>Список запчастей для замены на стеклопакет 65</vt:lpstr>
      <vt:lpstr>Запасные части для окна. Уплотнители</vt:lpstr>
      <vt:lpstr>Запасные части для окна. Уплотнители Дополнительный уплотнитель серого цвета</vt:lpstr>
      <vt:lpstr>Запасные части для окна. Уплотнители Уплотнитель «мерседес» черного цвета</vt:lpstr>
      <vt:lpstr>Запасные части для окна. Уплотнители Уплотнитель «елочка» черного цвета</vt:lpstr>
      <vt:lpstr>Запасные части для окна. Уплотнители Уплотнитель вентиляционного клапана</vt:lpstr>
      <vt:lpstr>Запасные части для окна. Уплотнители Расчет длины уплотнителей</vt:lpstr>
      <vt:lpstr>Запасные части для окна  Моющийся фильтр</vt:lpstr>
      <vt:lpstr>Запасные части для окна Электрика</vt:lpstr>
      <vt:lpstr>Запасные части для окна. Электрика  Трансформатор с кабелем питания окна Интегра IO</vt:lpstr>
      <vt:lpstr>Запасные части для окна. Электрика  Мотор для окна Интегра IO</vt:lpstr>
      <vt:lpstr>Запасные части для окна. Электрика  Ответная часть замка</vt:lpstr>
      <vt:lpstr>Запасные части для окна. Электрика Комплект крепежа мотора</vt:lpstr>
      <vt:lpstr>Магнит</vt:lpstr>
      <vt:lpstr>Датчик дождя</vt:lpstr>
      <vt:lpstr>Запасные части для окна. Электрика Приемник инфракрасного сигнала</vt:lpstr>
      <vt:lpstr>Запасные части для окна. Электрика Трансформатор с кабелем питания для окна Интегра IR</vt:lpstr>
      <vt:lpstr>Запасные части для окна. Электрика Мотор для окна Интегра IR</vt:lpstr>
      <vt:lpstr>Запасные части для окна. Электрика  Ответная часть мотора для окна Интегра IR</vt:lpstr>
      <vt:lpstr>Запасные части для окна. Электрика  Ответная часть мотора для окна Интегра IR</vt:lpstr>
      <vt:lpstr>Крышка двигателя KMX 200</vt:lpstr>
      <vt:lpstr>Консоль датчика дождя</vt:lpstr>
      <vt:lpstr>Запасные части для окон Окно-балкон Cabrio</vt:lpstr>
      <vt:lpstr>Окно-балкон Cabrio Балясины для перил</vt:lpstr>
      <vt:lpstr>Пружины для окна-балкона Кабрио</vt:lpstr>
      <vt:lpstr>Запасные части для оклада</vt:lpstr>
      <vt:lpstr>Дренажный желоб</vt:lpstr>
      <vt:lpstr>Запасные части для откоса</vt:lpstr>
      <vt:lpstr>Крепеж для откосов</vt:lpstr>
      <vt:lpstr>Наличники откоса</vt:lpstr>
      <vt:lpstr>Запасные части для электрооборудования</vt:lpstr>
      <vt:lpstr>Комплект крепежа мотора  подходит для KMG 100</vt:lpstr>
      <vt:lpstr>Цепь мотора  подходит для KMG 100</vt:lpstr>
      <vt:lpstr>Блок управления/трансформатор подходит для KMX 100</vt:lpstr>
      <vt:lpstr>Запасные части для штор</vt:lpstr>
      <vt:lpstr>Запасные части для штор DFD</vt:lpstr>
      <vt:lpstr>Запасные части для штор DFD, DKL, RFL Монтажный комплект</vt:lpstr>
      <vt:lpstr>Запасные части для DFD, DKL, FHL, RFL Упаковка фиксаторов шнура</vt:lpstr>
      <vt:lpstr>Запасные части для штор DKL</vt:lpstr>
      <vt:lpstr>Запасные части для штор DKL, RFL Комплект торцевых заглушек ручки-планки</vt:lpstr>
      <vt:lpstr>Запасные части для штор DSL</vt:lpstr>
      <vt:lpstr>Запасные части для штор DSL Аккумуляторная батарея</vt:lpstr>
      <vt:lpstr>Запасные части для штор DSL, RSL Монтажный комплект</vt:lpstr>
      <vt:lpstr>Запасные части для штор FHC</vt:lpstr>
      <vt:lpstr>Запасные части для штор FHC, FHL Монтажный комплект</vt:lpstr>
      <vt:lpstr>Запасные части для штор FHL</vt:lpstr>
      <vt:lpstr>Запасные части для маркизета</vt:lpstr>
      <vt:lpstr>Комплект крючков для маркизета</vt:lpstr>
      <vt:lpstr>Установочный фиксатор</vt:lpstr>
      <vt:lpstr>Запасные части для жалюзи PAL</vt:lpstr>
      <vt:lpstr>Запасные части для жалюзи PAL Ползунок боковой направляющей</vt:lpstr>
      <vt:lpstr>Запасные части для жалюзи PAL  Монтажный комплект P-08</vt:lpstr>
      <vt:lpstr>Запасные части для жалюзи PAL, PML Монтажный комплект Р-05</vt:lpstr>
      <vt:lpstr>Запасные части для жалюзи PAL, PML Шнур-держатель, нижняя часть</vt:lpstr>
      <vt:lpstr>Запасные части для жалюзи PAL Упаковка боковых контроллеров</vt:lpstr>
      <vt:lpstr>Запасные части для жалюзи PAL, PML Упаковка торцевых муфт</vt:lpstr>
      <vt:lpstr>Запасные части для жалюзи PAL, PML Упаковка направляющих</vt:lpstr>
      <vt:lpstr>Запасные части для жалюзи PML</vt:lpstr>
      <vt:lpstr>Запасные части для штор RHL Комплект крючков</vt:lpstr>
      <vt:lpstr>Запасные части для штор RFL</vt:lpstr>
      <vt:lpstr>Запасные части для штор RSL</vt:lpstr>
      <vt:lpstr>Запасные части для москитной сетки</vt:lpstr>
      <vt:lpstr>PowerPoint Presentation</vt:lpstr>
      <vt:lpstr>PowerPoint Presentation</vt:lpstr>
      <vt:lpstr>Запасные части для москитной сетки  Комплект деталей нижней планки</vt:lpstr>
      <vt:lpstr>Запасные части для рольставен</vt:lpstr>
      <vt:lpstr>Запасные части для рольставен Ручка управления</vt:lpstr>
      <vt:lpstr>Запасные части для рольставен  Опора боковой направляющей, алюминий</vt:lpstr>
      <vt:lpstr>Запасные части для рольставен  Нижняя опора, алюминий</vt:lpstr>
      <vt:lpstr>Запасные части для рольставен Мотор для рольставен</vt:lpstr>
      <vt:lpstr>Запасные части для рольставен Пластиковый концевой держатель</vt:lpstr>
      <vt:lpstr>Запасные части для рольставен  Уплотнитель нижней рельсы</vt:lpstr>
      <vt:lpstr>Запасные части для рольставен  Уплотнитель верхней планки</vt:lpstr>
      <vt:lpstr>Запасные части для рольставен  Установочный комплект H для рольставен SCL</vt:lpstr>
      <vt:lpstr>Запасные части для рольставен Установочный комплект I для рольставен SCL</vt:lpstr>
      <vt:lpstr>Запасные части для рольставен Установочный комплект M для рольставен SCL</vt:lpstr>
      <vt:lpstr>Продукция VES (производство до 2003 г) и  V21 (производство с 2003 г)</vt:lpstr>
    </vt:vector>
  </TitlesOfParts>
  <Company>VELUX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nvk.v-rus</dc:creator>
  <cp:lastModifiedBy>Natalia V. Koliada</cp:lastModifiedBy>
  <cp:revision>690</cp:revision>
  <cp:lastPrinted>2014-09-11T10:00:05Z</cp:lastPrinted>
  <dcterms:created xsi:type="dcterms:W3CDTF">2011-04-11T12:29:26Z</dcterms:created>
  <dcterms:modified xsi:type="dcterms:W3CDTF">2014-09-11T10:07:51Z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0x010100FD165B738C95B44EA2CD83F2B8373CB3</vt:lpwstr>
  </property>
</Properties>
</file>